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14"/>
  </p:notesMasterIdLst>
  <p:sldIdLst>
    <p:sldId id="262" r:id="rId2"/>
    <p:sldId id="257" r:id="rId3"/>
    <p:sldId id="270" r:id="rId4"/>
    <p:sldId id="258" r:id="rId5"/>
    <p:sldId id="259" r:id="rId6"/>
    <p:sldId id="267" r:id="rId7"/>
    <p:sldId id="263" r:id="rId8"/>
    <p:sldId id="265" r:id="rId9"/>
    <p:sldId id="269" r:id="rId10"/>
    <p:sldId id="264" r:id="rId11"/>
    <p:sldId id="271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18D4E4"/>
    <a:srgbClr val="4A1903"/>
    <a:srgbClr val="4ECD41"/>
    <a:srgbClr val="2D7F51"/>
    <a:srgbClr val="2662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82826" autoAdjust="0"/>
  </p:normalViewPr>
  <p:slideViewPr>
    <p:cSldViewPr snapToGrid="0" snapToObjects="1">
      <p:cViewPr varScale="1">
        <p:scale>
          <a:sx n="85" d="100"/>
          <a:sy n="85" d="100"/>
        </p:scale>
        <p:origin x="-10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2E46E-793F-3B49-80BA-1BF31666F4D3}" type="datetimeFigureOut">
              <a:rPr lang="en-US" smtClean="0"/>
              <a:pPr/>
              <a:t>7/15/10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A3765-091F-7840-A1E1-55A7D8282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F09384-4F7B-4D41-9D7D-33AD6C90BF39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A3765-091F-7840-A1E1-55A7D82821D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relation is pretty flat for everything that is AGN by X-ray standards;</a:t>
            </a:r>
            <a:r>
              <a:rPr lang="en-US" baseline="0" dirty="0" smtClean="0"/>
              <a:t> however, the relation appears to become non-monotonic, like the Gamma-L/</a:t>
            </a:r>
            <a:r>
              <a:rPr lang="en-US" baseline="0" dirty="0" err="1" smtClean="0"/>
              <a:t>Ledd</a:t>
            </a:r>
            <a:r>
              <a:rPr lang="en-US" baseline="0" dirty="0" smtClean="0"/>
              <a:t>, with a possible inflection somewhere between 10^7 – 10^8 </a:t>
            </a:r>
            <a:r>
              <a:rPr lang="en-US" baseline="0" dirty="0" err="1" smtClean="0"/>
              <a:t>Msun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A3765-091F-7840-A1E1-55A7D82821D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This</a:t>
            </a:r>
            <a:r>
              <a:rPr lang="en-US" baseline="0" dirty="0" smtClean="0"/>
              <a:t> is rather preliminary, more speculative results, that need additional considerations – but will give you a good idea of the direction we’re heading to.</a:t>
            </a:r>
            <a:endParaRPr lang="en-US" dirty="0" smtClean="0"/>
          </a:p>
          <a:p>
            <a:r>
              <a:rPr lang="en-US" dirty="0" smtClean="0"/>
              <a:t>As expected, passives are the softest.  X-ray activity most probably is of thermal origin, from extended gas.</a:t>
            </a:r>
          </a:p>
          <a:p>
            <a:r>
              <a:rPr lang="en-US" dirty="0" smtClean="0"/>
              <a:t>You’d just wonder what good is the </a:t>
            </a:r>
            <a:r>
              <a:rPr lang="en-US" dirty="0" err="1" smtClean="0"/>
              <a:t>bpt</a:t>
            </a:r>
            <a:r>
              <a:rPr lang="en-US" dirty="0" smtClean="0"/>
              <a:t> diagram for? All types of objects=all</a:t>
            </a:r>
            <a:r>
              <a:rPr lang="en-US" baseline="0" dirty="0" smtClean="0"/>
              <a:t> over the place; no separation of any kind as a function of spectral class.</a:t>
            </a:r>
          </a:p>
          <a:p>
            <a:r>
              <a:rPr lang="en-US" baseline="0" dirty="0" smtClean="0"/>
              <a:t>Morphology=our own galaxy zoo style classification.</a:t>
            </a:r>
          </a:p>
          <a:p>
            <a:r>
              <a:rPr lang="en-US" baseline="0" dirty="0" smtClean="0"/>
              <a:t>-Spirals behave like the Ss: no inflexion point here, no softening fir higher Lx/</a:t>
            </a:r>
            <a:r>
              <a:rPr lang="en-US" baseline="0" dirty="0" err="1" smtClean="0"/>
              <a:t>Ledd</a:t>
            </a:r>
            <a:r>
              <a:rPr lang="en-US" baseline="0" dirty="0" smtClean="0"/>
              <a:t>; Ss in BLAGN pick up the slack though; less obvious for spirals.</a:t>
            </a:r>
          </a:p>
          <a:p>
            <a:r>
              <a:rPr lang="en-US" baseline="0" dirty="0" smtClean="0"/>
              <a:t>-star-like sources show inflexion.</a:t>
            </a:r>
          </a:p>
          <a:p>
            <a:pPr>
              <a:buFont typeface="Arial"/>
              <a:buChar char="•"/>
            </a:pPr>
            <a:r>
              <a:rPr lang="en-US" dirty="0" smtClean="0"/>
              <a:t>Ts &amp; Ss have the largest Lx/</a:t>
            </a:r>
            <a:r>
              <a:rPr lang="en-US" dirty="0" err="1" smtClean="0"/>
              <a:t>Ledd</a:t>
            </a:r>
            <a:r>
              <a:rPr lang="en-US" dirty="0" smtClean="0"/>
              <a:t> among </a:t>
            </a:r>
            <a:r>
              <a:rPr lang="en-US" dirty="0" err="1" smtClean="0"/>
              <a:t>NELGs</a:t>
            </a:r>
            <a:r>
              <a:rPr lang="en-US" baseline="0" dirty="0" smtClean="0"/>
              <a:t> </a:t>
            </a:r>
            <a:r>
              <a:rPr lang="en-US" dirty="0" smtClean="0"/>
              <a:t>-- opposite directions beyond inflexion point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A3765-091F-7840-A1E1-55A7D82821D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7768C9-0168-FE46-80E3-AB6865E1369E}" type="slidenum">
              <a:rPr lang="en-US"/>
              <a:pPr/>
              <a:t>2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7768C9-0168-FE46-80E3-AB6865E1369E}" type="slidenum">
              <a:rPr lang="en-US"/>
              <a:pPr/>
              <a:t>3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1F6ED-5C7F-814B-8A0E-10978C3C05A9}" type="slidenum">
              <a:rPr lang="en-US"/>
              <a:pPr/>
              <a:t>4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ABA477-2A5D-134F-99D8-83E13291CB05}" type="slidenum">
              <a:rPr lang="en-US"/>
              <a:pPr/>
              <a:t>5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A3765-091F-7840-A1E1-55A7D82821D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580 sources = discard</a:t>
            </a:r>
            <a:r>
              <a:rPr lang="en-US" baseline="0" dirty="0" smtClean="0"/>
              <a:t> ~200 as Gamma measurements not reliable.  Need further investigation; possibly revealing new types of sources not researched before: very hard, very low L/</a:t>
            </a:r>
            <a:r>
              <a:rPr lang="en-US" baseline="0" dirty="0" err="1" smtClean="0"/>
              <a:t>Ledd</a:t>
            </a:r>
            <a:r>
              <a:rPr lang="en-US" baseline="0" dirty="0" smtClean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With accurate Gamma measurements: 441= 100 passive, 198 </a:t>
            </a:r>
            <a:r>
              <a:rPr lang="en-US" dirty="0" err="1" smtClean="0"/>
              <a:t>nelg</a:t>
            </a:r>
            <a:r>
              <a:rPr lang="en-US" dirty="0" smtClean="0"/>
              <a:t>, 143 </a:t>
            </a:r>
            <a:r>
              <a:rPr lang="en-US" dirty="0" err="1" smtClean="0"/>
              <a:t>blagn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A3765-091F-7840-A1E1-55A7D82821D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r>
              <a:rPr lang="en-US" baseline="0" dirty="0" smtClean="0"/>
              <a:t>--Correlation is robust to </a:t>
            </a:r>
            <a:r>
              <a:rPr lang="en-US" baseline="0" dirty="0" err="1" smtClean="0"/>
              <a:t>Mbh</a:t>
            </a:r>
            <a:r>
              <a:rPr lang="en-US" baseline="0" dirty="0" smtClean="0"/>
              <a:t> estimator.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A3765-091F-7840-A1E1-55A7D82821D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Given what a mixed bag Ls are, this is quite surprising.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A3765-091F-7840-A1E1-55A7D82821D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ECAB-3948-B24C-9C7A-993B335B58AB}" type="datetimeFigureOut">
              <a:rPr lang="en-US" smtClean="0"/>
              <a:pPr/>
              <a:t>7/15/10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3168-5EDC-8041-BB2F-8148F4BF1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ECAB-3948-B24C-9C7A-993B335B58AB}" type="datetimeFigureOut">
              <a:rPr lang="en-US" smtClean="0"/>
              <a:pPr/>
              <a:t>7/15/10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3168-5EDC-8041-BB2F-8148F4BF1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ECAB-3948-B24C-9C7A-993B335B58AB}" type="datetimeFigureOut">
              <a:rPr lang="en-US" smtClean="0"/>
              <a:pPr/>
              <a:t>7/15/10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3168-5EDC-8041-BB2F-8148F4BF1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ECAB-3948-B24C-9C7A-993B335B58AB}" type="datetimeFigureOut">
              <a:rPr lang="en-US" smtClean="0"/>
              <a:pPr/>
              <a:t>7/15/10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3168-5EDC-8041-BB2F-8148F4BF1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ECAB-3948-B24C-9C7A-993B335B58AB}" type="datetimeFigureOut">
              <a:rPr lang="en-US" smtClean="0"/>
              <a:pPr/>
              <a:t>7/15/10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3168-5EDC-8041-BB2F-8148F4BF1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ECAB-3948-B24C-9C7A-993B335B58AB}" type="datetimeFigureOut">
              <a:rPr lang="en-US" smtClean="0"/>
              <a:pPr/>
              <a:t>7/15/10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3168-5EDC-8041-BB2F-8148F4BF1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ECAB-3948-B24C-9C7A-993B335B58AB}" type="datetimeFigureOut">
              <a:rPr lang="en-US" smtClean="0"/>
              <a:pPr/>
              <a:t>7/15/10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3168-5EDC-8041-BB2F-8148F4BF1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ECAB-3948-B24C-9C7A-993B335B58AB}" type="datetimeFigureOut">
              <a:rPr lang="en-US" smtClean="0"/>
              <a:pPr/>
              <a:t>7/15/10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3168-5EDC-8041-BB2F-8148F4BF1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ECAB-3948-B24C-9C7A-993B335B58AB}" type="datetimeFigureOut">
              <a:rPr lang="en-US" smtClean="0"/>
              <a:pPr/>
              <a:t>7/15/10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3168-5EDC-8041-BB2F-8148F4BF1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ECAB-3948-B24C-9C7A-993B335B58AB}" type="datetimeFigureOut">
              <a:rPr lang="en-US" smtClean="0"/>
              <a:pPr/>
              <a:t>7/15/10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3168-5EDC-8041-BB2F-8148F4BF1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ECAB-3948-B24C-9C7A-993B335B58AB}" type="datetimeFigureOut">
              <a:rPr lang="en-US" smtClean="0"/>
              <a:pPr/>
              <a:t>7/15/10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3168-5EDC-8041-BB2F-8148F4BF1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9ECAB-3948-B24C-9C7A-993B335B58AB}" type="datetimeFigureOut">
              <a:rPr lang="en-US" smtClean="0"/>
              <a:pPr/>
              <a:t>7/15/10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53168-5EDC-8041-BB2F-8148F4BF1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4" Type="http://schemas.openxmlformats.org/officeDocument/2006/relationships/image" Target="../media/image17.tiff"/><Relationship Id="rId5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11.tiff"/><Relationship Id="rId5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34" descr="xrb_inflexion.gif                                              000971E5Macintosh HD                   BB7549B6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6287" y="884969"/>
            <a:ext cx="3487152" cy="258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33400"/>
            <a:ext cx="8610600" cy="19812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cs typeface="Century Gothic"/>
              </a:rPr>
              <a:t>Empirical Links</a:t>
            </a:r>
            <a:r>
              <a:rPr lang="en-US" sz="4000" dirty="0" smtClean="0">
                <a:cs typeface="Century Gothic"/>
              </a:rPr>
              <a:t> between </a:t>
            </a:r>
            <a:br>
              <a:rPr lang="en-US" sz="4000" dirty="0" smtClean="0">
                <a:cs typeface="Century Gothic"/>
              </a:rPr>
            </a:br>
            <a:r>
              <a:rPr lang="en-US" sz="4000" dirty="0" smtClean="0">
                <a:solidFill>
                  <a:srgbClr val="FF0000"/>
                </a:solidFill>
                <a:cs typeface="Century Gothic"/>
              </a:rPr>
              <a:t>XRB</a:t>
            </a:r>
            <a:r>
              <a:rPr lang="en-US" sz="4000" dirty="0" smtClean="0">
                <a:cs typeface="Century Gothic"/>
              </a:rPr>
              <a:t> and </a:t>
            </a:r>
            <a:r>
              <a:rPr lang="en-US" sz="4000" dirty="0" smtClean="0">
                <a:solidFill>
                  <a:srgbClr val="FF0000"/>
                </a:solidFill>
                <a:cs typeface="Century Gothic"/>
              </a:rPr>
              <a:t>AGN</a:t>
            </a:r>
            <a:r>
              <a:rPr lang="en-US" sz="4000" dirty="0" smtClean="0">
                <a:cs typeface="Century Gothic"/>
              </a:rPr>
              <a:t> </a:t>
            </a:r>
            <a:br>
              <a:rPr lang="en-US" sz="4000" dirty="0" smtClean="0">
                <a:cs typeface="Century Gothic"/>
              </a:rPr>
            </a:br>
            <a:r>
              <a:rPr lang="en-US" sz="4000" dirty="0" smtClean="0">
                <a:cs typeface="Century Gothic"/>
              </a:rPr>
              <a:t>Accretion </a:t>
            </a:r>
            <a:r>
              <a:rPr lang="en-US" sz="4000" dirty="0">
                <a:cs typeface="Century Gothic"/>
              </a:rPr>
              <a:t>Processes</a:t>
            </a:r>
            <a:endParaRPr lang="en-US" sz="4000" dirty="0">
              <a:solidFill>
                <a:srgbClr val="000000"/>
              </a:solidFill>
              <a:cs typeface="Century Gothic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009900"/>
            <a:ext cx="4114800" cy="1143000"/>
          </a:xfrm>
        </p:spPr>
        <p:txBody>
          <a:bodyPr/>
          <a:lstStyle/>
          <a:p>
            <a:pPr eaLnBrk="1" hangingPunct="1"/>
            <a:r>
              <a:rPr lang="en-US" b="1" dirty="0" err="1">
                <a:solidFill>
                  <a:schemeClr val="accent2"/>
                </a:solidFill>
                <a:latin typeface="+mj-lt"/>
              </a:rPr>
              <a:t>Anca</a:t>
            </a:r>
            <a:r>
              <a:rPr lang="en-US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+mj-lt"/>
              </a:rPr>
              <a:t>Constantin</a:t>
            </a:r>
            <a:endParaRPr lang="en-US" b="1" dirty="0">
              <a:solidFill>
                <a:schemeClr val="accent2"/>
              </a:solidFill>
              <a:latin typeface="+mj-lt"/>
            </a:endParaRPr>
          </a:p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+mj-lt"/>
              </a:rPr>
              <a:t>James Madison Univ.</a:t>
            </a:r>
            <a:endParaRPr lang="en-US" dirty="0">
              <a:latin typeface="+mj-lt"/>
            </a:endParaRPr>
          </a:p>
        </p:txBody>
      </p:sp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546100" y="4724400"/>
            <a:ext cx="3949700" cy="192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GB" sz="1400" i="1" dirty="0">
                <a:solidFill>
                  <a:schemeClr val="accent2"/>
                </a:solidFill>
              </a:rPr>
              <a:t>W/</a:t>
            </a:r>
            <a:r>
              <a:rPr lang="en-GB" sz="1800" i="1" dirty="0">
                <a:solidFill>
                  <a:schemeClr val="accent2"/>
                </a:solidFill>
              </a:rPr>
              <a:t> Paul </a:t>
            </a:r>
            <a:r>
              <a:rPr lang="en-GB" sz="1800" i="1" dirty="0" err="1">
                <a:solidFill>
                  <a:schemeClr val="accent2"/>
                </a:solidFill>
              </a:rPr>
              <a:t>Green(SAO</a:t>
            </a:r>
            <a:r>
              <a:rPr lang="en-GB" sz="1800" i="1" dirty="0">
                <a:solidFill>
                  <a:schemeClr val="accent2"/>
                </a:solidFill>
              </a:rPr>
              <a:t>) </a:t>
            </a:r>
            <a:endParaRPr lang="en-GB" sz="1800" i="1" dirty="0" smtClean="0">
              <a:solidFill>
                <a:schemeClr val="accent2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1800" i="1" dirty="0" smtClean="0">
                <a:solidFill>
                  <a:schemeClr val="accent2"/>
                </a:solidFill>
              </a:rPr>
              <a:t>Tom </a:t>
            </a:r>
            <a:r>
              <a:rPr lang="en-GB" sz="1800" i="1" dirty="0" err="1">
                <a:solidFill>
                  <a:schemeClr val="accent2"/>
                </a:solidFill>
              </a:rPr>
              <a:t>Aldcroft</a:t>
            </a:r>
            <a:r>
              <a:rPr lang="en-GB" sz="1800" i="1" dirty="0">
                <a:solidFill>
                  <a:schemeClr val="accent2"/>
                </a:solidFill>
              </a:rPr>
              <a:t> (SAO</a:t>
            </a:r>
            <a:r>
              <a:rPr lang="en-GB" sz="1800" i="1" dirty="0" smtClean="0">
                <a:solidFill>
                  <a:schemeClr val="accent2"/>
                </a:solidFill>
              </a:rPr>
              <a:t>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i="1" dirty="0" err="1">
                <a:solidFill>
                  <a:schemeClr val="accent2"/>
                </a:solidFill>
              </a:rPr>
              <a:t>HongYan</a:t>
            </a:r>
            <a:r>
              <a:rPr lang="en-US" i="1" dirty="0">
                <a:solidFill>
                  <a:schemeClr val="accent2"/>
                </a:solidFill>
              </a:rPr>
              <a:t> </a:t>
            </a:r>
            <a:r>
              <a:rPr lang="en-US" i="1" dirty="0" err="1" smtClean="0">
                <a:solidFill>
                  <a:schemeClr val="accent2"/>
                </a:solidFill>
              </a:rPr>
              <a:t>Zhou(USTChina</a:t>
            </a:r>
            <a:r>
              <a:rPr lang="en-US" i="1" dirty="0" smtClean="0">
                <a:solidFill>
                  <a:schemeClr val="accent2"/>
                </a:solidFill>
              </a:rPr>
              <a:t>)</a:t>
            </a:r>
            <a:endParaRPr lang="en-GB" sz="1800" i="1" dirty="0" smtClean="0">
              <a:solidFill>
                <a:schemeClr val="accent2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1800" i="1" dirty="0">
                <a:solidFill>
                  <a:schemeClr val="accent2"/>
                </a:solidFill>
              </a:rPr>
              <a:t>Daryl Haggard (</a:t>
            </a:r>
            <a:r>
              <a:rPr lang="en-GB" sz="1800" i="1" dirty="0" err="1">
                <a:solidFill>
                  <a:schemeClr val="accent2"/>
                </a:solidFill>
              </a:rPr>
              <a:t>UWashington</a:t>
            </a:r>
            <a:r>
              <a:rPr lang="en-GB" sz="1800" i="1" dirty="0">
                <a:solidFill>
                  <a:schemeClr val="accent2"/>
                </a:solidFill>
              </a:rPr>
              <a:t>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1800" i="1" dirty="0">
                <a:solidFill>
                  <a:schemeClr val="accent2"/>
                </a:solidFill>
              </a:rPr>
              <a:t>Scott </a:t>
            </a:r>
            <a:r>
              <a:rPr lang="en-GB" sz="1800" i="1" dirty="0" err="1">
                <a:solidFill>
                  <a:schemeClr val="accent2"/>
                </a:solidFill>
              </a:rPr>
              <a:t>Anderson(UWashington</a:t>
            </a:r>
            <a:r>
              <a:rPr lang="en-GB" sz="1800" i="1" dirty="0" smtClean="0">
                <a:solidFill>
                  <a:schemeClr val="accent2"/>
                </a:solidFill>
              </a:rPr>
              <a:t>)</a:t>
            </a:r>
          </a:p>
          <a:p>
            <a:pPr algn="ctr">
              <a:lnSpc>
                <a:spcPct val="80000"/>
              </a:lnSpc>
            </a:pPr>
            <a:r>
              <a:rPr lang="en-GB" i="1" dirty="0">
                <a:solidFill>
                  <a:schemeClr val="accent2"/>
                </a:solidFill>
              </a:rPr>
              <a:t>Dong-Woo </a:t>
            </a:r>
            <a:r>
              <a:rPr lang="en-GB" i="1" dirty="0" err="1">
                <a:solidFill>
                  <a:schemeClr val="accent2"/>
                </a:solidFill>
              </a:rPr>
              <a:t>Kim(SAO</a:t>
            </a:r>
            <a:r>
              <a:rPr lang="en-GB" i="1" dirty="0" smtClean="0">
                <a:solidFill>
                  <a:schemeClr val="accent2"/>
                </a:solidFill>
              </a:rPr>
              <a:t>)</a:t>
            </a:r>
            <a:r>
              <a:rPr lang="en-GB" sz="1800" i="1" dirty="0" smtClean="0">
                <a:solidFill>
                  <a:schemeClr val="accent2"/>
                </a:solidFill>
              </a:rPr>
              <a:t> </a:t>
            </a:r>
            <a:endParaRPr lang="en-GB" sz="1800" i="1" dirty="0">
              <a:solidFill>
                <a:schemeClr val="accent2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1800" i="1" dirty="0" smtClean="0">
                <a:solidFill>
                  <a:schemeClr val="accent2"/>
                </a:solidFill>
              </a:rPr>
              <a:t>-</a:t>
            </a:r>
            <a:r>
              <a:rPr lang="en-GB" i="1" dirty="0" smtClean="0">
                <a:solidFill>
                  <a:schemeClr val="accent2"/>
                </a:solidFill>
              </a:rPr>
              <a:t>based on</a:t>
            </a:r>
            <a:r>
              <a:rPr lang="en-GB" sz="1800" i="1" dirty="0" smtClean="0">
                <a:solidFill>
                  <a:schemeClr val="accent2"/>
                </a:solidFill>
              </a:rPr>
              <a:t> </a:t>
            </a:r>
            <a:r>
              <a:rPr lang="en-GB" sz="1800" i="1" dirty="0">
                <a:solidFill>
                  <a:schemeClr val="accent2"/>
                </a:solidFill>
              </a:rPr>
              <a:t>the </a:t>
            </a:r>
            <a:r>
              <a:rPr lang="en-GB" sz="1800" b="1" i="1" dirty="0" err="1">
                <a:solidFill>
                  <a:schemeClr val="accent2"/>
                </a:solidFill>
              </a:rPr>
              <a:t>ChaMP</a:t>
            </a:r>
            <a:r>
              <a:rPr lang="en-GB" sz="1800" b="1" i="1" dirty="0">
                <a:solidFill>
                  <a:schemeClr val="accent2"/>
                </a:solidFill>
              </a:rPr>
              <a:t> Collaboration</a:t>
            </a:r>
          </a:p>
          <a:p>
            <a:pPr algn="ctr"/>
            <a:endParaRPr lang="en-US" dirty="0"/>
          </a:p>
        </p:txBody>
      </p:sp>
      <p:pic>
        <p:nvPicPr>
          <p:cNvPr id="10" name="Picture 9" descr="gamma_edd210_5100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249" y="3750235"/>
            <a:ext cx="3193189" cy="2599764"/>
          </a:xfrm>
          <a:prstGeom prst="rect">
            <a:avLst/>
          </a:prstGeom>
        </p:spPr>
      </p:pic>
      <p:sp useBgFill="1">
        <p:nvSpPr>
          <p:cNvPr id="8" name="TextBox 7"/>
          <p:cNvSpPr txBox="1"/>
          <p:nvPr/>
        </p:nvSpPr>
        <p:spPr>
          <a:xfrm rot="18720000">
            <a:off x="6019090" y="1185633"/>
            <a:ext cx="1069524" cy="584776"/>
          </a:xfrm>
          <a:prstGeom prst="rect">
            <a:avLst/>
          </a:prstGeom>
          <a:effectLst>
            <a:softEdge rad="88900"/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266220"/>
                </a:solidFill>
                <a:latin typeface="Academy Engraved LET"/>
                <a:cs typeface="Academy Engraved LET"/>
              </a:rPr>
              <a:t>XRB</a:t>
            </a:r>
            <a:endParaRPr lang="en-US" sz="3200" b="1" dirty="0">
              <a:solidFill>
                <a:srgbClr val="266220"/>
              </a:solidFill>
              <a:latin typeface="Academy Engraved LET"/>
              <a:cs typeface="Academy Engraved LET"/>
            </a:endParaRPr>
          </a:p>
        </p:txBody>
      </p:sp>
      <p:sp useBgFill="1">
        <p:nvSpPr>
          <p:cNvPr id="9" name="TextBox 8"/>
          <p:cNvSpPr txBox="1"/>
          <p:nvPr/>
        </p:nvSpPr>
        <p:spPr>
          <a:xfrm rot="18720000">
            <a:off x="7276833" y="4050898"/>
            <a:ext cx="1159292" cy="584776"/>
          </a:xfrm>
          <a:prstGeom prst="rect">
            <a:avLst/>
          </a:prstGeom>
          <a:effectLst>
            <a:softEdge rad="88900"/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266220"/>
                </a:solidFill>
                <a:latin typeface="Academy Engraved LET"/>
                <a:cs typeface="Academy Engraved LET"/>
              </a:rPr>
              <a:t>AGN</a:t>
            </a:r>
            <a:endParaRPr lang="en-US" sz="3200" b="1" dirty="0">
              <a:solidFill>
                <a:srgbClr val="266220"/>
              </a:solidFill>
              <a:latin typeface="Academy Engraved LET"/>
              <a:cs typeface="Academy Engraved LE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mma_edd210.tiff"/>
          <p:cNvPicPr>
            <a:picLocks noChangeAspect="1"/>
          </p:cNvPicPr>
          <p:nvPr/>
        </p:nvPicPr>
        <p:blipFill>
          <a:blip r:embed="rId3">
            <a:alphaModFix amt="45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742" y="418796"/>
            <a:ext cx="8677476" cy="6233089"/>
          </a:xfrm>
          <a:prstGeom prst="rect">
            <a:avLst/>
          </a:prstGeom>
          <a:noFill/>
          <a:effectLst>
            <a:outerShdw blurRad="206375" dist="38100" dir="2700000" algn="tl" rotWithShape="0">
              <a:srgbClr val="000000">
                <a:alpha val="43000"/>
              </a:srgbClr>
            </a:outerShdw>
          </a:effectLst>
        </p:spPr>
      </p:pic>
      <p:sp useBgFill="1">
        <p:nvSpPr>
          <p:cNvPr id="11" name="TextBox 10"/>
          <p:cNvSpPr txBox="1"/>
          <p:nvPr/>
        </p:nvSpPr>
        <p:spPr>
          <a:xfrm>
            <a:off x="1861147" y="1849762"/>
            <a:ext cx="3053976" cy="1661993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215900"/>
          </a:effectLst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All spectral classes of  </a:t>
            </a:r>
            <a:r>
              <a:rPr lang="en-US" sz="2000" dirty="0" err="1" smtClean="0">
                <a:solidFill>
                  <a:srgbClr val="000090"/>
                </a:solidFill>
              </a:rPr>
              <a:t>NELGs</a:t>
            </a:r>
            <a:r>
              <a:rPr lang="en-US" sz="2000" dirty="0" smtClean="0">
                <a:solidFill>
                  <a:srgbClr val="000090"/>
                </a:solidFill>
              </a:rPr>
              <a:t> show negative </a:t>
            </a:r>
          </a:p>
          <a:p>
            <a:pPr algn="ctr">
              <a:buFont typeface="Symbol" charset="2"/>
              <a:buChar char="G"/>
            </a:pPr>
            <a:r>
              <a:rPr lang="en-GB" sz="2000" dirty="0" smtClean="0">
                <a:solidFill>
                  <a:srgbClr val="000090"/>
                </a:solidFill>
                <a:sym typeface="Symbol" charset="2"/>
              </a:rPr>
              <a:t>− L/</a:t>
            </a:r>
            <a:r>
              <a:rPr lang="en-GB" sz="2000" dirty="0" err="1" smtClean="0">
                <a:solidFill>
                  <a:srgbClr val="000090"/>
                </a:solidFill>
                <a:sym typeface="Symbol" charset="2"/>
              </a:rPr>
              <a:t>L</a:t>
            </a:r>
            <a:r>
              <a:rPr lang="en-GB" sz="2000" baseline="-25000" dirty="0" err="1" smtClean="0">
                <a:solidFill>
                  <a:srgbClr val="000090"/>
                </a:solidFill>
                <a:sym typeface="Symbol" charset="2"/>
              </a:rPr>
              <a:t>edd</a:t>
            </a:r>
            <a:r>
              <a:rPr lang="en-GB" sz="2000" baseline="-25000" dirty="0" smtClean="0">
                <a:solidFill>
                  <a:srgbClr val="000090"/>
                </a:solidFill>
                <a:sym typeface="Symbol" charset="2"/>
              </a:rPr>
              <a:t> </a:t>
            </a:r>
            <a:r>
              <a:rPr lang="en-US" sz="2000" dirty="0" smtClean="0">
                <a:solidFill>
                  <a:srgbClr val="000090"/>
                </a:solidFill>
              </a:rPr>
              <a:t>correlation</a:t>
            </a:r>
          </a:p>
          <a:p>
            <a:pPr>
              <a:buFont typeface="Symbol" charset="2"/>
              <a:buChar char="G"/>
            </a:pPr>
            <a:endParaRPr lang="en-US" sz="2200" dirty="0" smtClean="0">
              <a:solidFill>
                <a:srgbClr val="000090"/>
              </a:solidFill>
            </a:endParaRPr>
          </a:p>
        </p:txBody>
      </p:sp>
      <p:sp useBgFill="1">
        <p:nvSpPr>
          <p:cNvPr id="12" name="TextBox 11"/>
          <p:cNvSpPr txBox="1"/>
          <p:nvPr/>
        </p:nvSpPr>
        <p:spPr>
          <a:xfrm>
            <a:off x="5800749" y="1583202"/>
            <a:ext cx="3222551" cy="2954655"/>
          </a:xfrm>
          <a:prstGeom prst="rect">
            <a:avLst/>
          </a:prstGeom>
          <a:effectLst>
            <a:softEdge rad="368300"/>
          </a:effectLst>
        </p:spPr>
        <p:txBody>
          <a:bodyPr wrap="square" rtlCol="0">
            <a:spAutoFit/>
          </a:bodyPr>
          <a:lstStyle/>
          <a:p>
            <a:endParaRPr lang="en-US" sz="2200" dirty="0" smtClean="0"/>
          </a:p>
          <a:p>
            <a:r>
              <a:rPr lang="en-US" sz="2200" dirty="0" smtClean="0">
                <a:solidFill>
                  <a:srgbClr val="000090"/>
                </a:solidFill>
              </a:rPr>
              <a:t>	</a:t>
            </a:r>
            <a:r>
              <a:rPr lang="en-US" sz="2000" dirty="0" smtClean="0">
                <a:solidFill>
                  <a:srgbClr val="000090"/>
                </a:solidFill>
              </a:rPr>
              <a:t>Location of inflection      	point is independent 	of: 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	- range of </a:t>
            </a:r>
            <a:r>
              <a:rPr lang="en-US" sz="2000" dirty="0" err="1" smtClean="0">
                <a:solidFill>
                  <a:srgbClr val="000090"/>
                </a:solidFill>
              </a:rPr>
              <a:t>M</a:t>
            </a:r>
            <a:r>
              <a:rPr lang="en-US" sz="2000" baseline="-25000" dirty="0" err="1" smtClean="0">
                <a:solidFill>
                  <a:srgbClr val="000090"/>
                </a:solidFill>
              </a:rPr>
              <a:t>bh</a:t>
            </a:r>
            <a:endParaRPr lang="en-US" sz="2000" baseline="-25000" dirty="0" smtClean="0">
              <a:solidFill>
                <a:srgbClr val="000090"/>
              </a:solidFill>
            </a:endParaRPr>
          </a:p>
          <a:p>
            <a:r>
              <a:rPr lang="en-US" sz="2000" dirty="0" smtClean="0">
                <a:solidFill>
                  <a:srgbClr val="000090"/>
                </a:solidFill>
              </a:rPr>
              <a:t>	- optical spectral class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	-X-ray activity	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	-morphology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	-…</a:t>
            </a:r>
          </a:p>
          <a:p>
            <a:pPr>
              <a:buFontTx/>
              <a:buChar char="-"/>
            </a:pPr>
            <a:endParaRPr lang="en-US" sz="2200" dirty="0" smtClean="0">
              <a:solidFill>
                <a:srgbClr val="00009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3292" y="674236"/>
            <a:ext cx="8447384" cy="1508105"/>
          </a:xfrm>
          <a:prstGeom prst="rect">
            <a:avLst/>
          </a:prstGeom>
          <a:solidFill>
            <a:schemeClr val="bg1"/>
          </a:solidFill>
          <a:effectLst>
            <a:softEdge rad="241300"/>
          </a:effectLst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endParaRPr lang="en-US" sz="2000" b="1" dirty="0" smtClean="0"/>
          </a:p>
          <a:p>
            <a:pPr>
              <a:buFont typeface="Arial"/>
              <a:buChar char="•"/>
            </a:pPr>
            <a:r>
              <a:rPr lang="en-US" sz="2000" b="1" dirty="0" smtClean="0"/>
              <a:t> </a:t>
            </a:r>
            <a:r>
              <a:rPr lang="en-GB" sz="2400" dirty="0" err="1" smtClean="0">
                <a:solidFill>
                  <a:srgbClr val="D98F07"/>
                </a:solidFill>
                <a:sym typeface="Symbol" charset="2"/>
              </a:rPr>
              <a:t></a:t>
            </a:r>
            <a:r>
              <a:rPr lang="en-GB" sz="2400" dirty="0" smtClean="0">
                <a:solidFill>
                  <a:srgbClr val="D98F07"/>
                </a:solidFill>
                <a:sym typeface="Symbol" charset="2"/>
              </a:rPr>
              <a:t> − L/</a:t>
            </a:r>
            <a:r>
              <a:rPr lang="en-GB" sz="2400" dirty="0" err="1" smtClean="0">
                <a:solidFill>
                  <a:schemeClr val="accent6"/>
                </a:solidFill>
                <a:sym typeface="Symbol" charset="2"/>
              </a:rPr>
              <a:t>L</a:t>
            </a:r>
            <a:r>
              <a:rPr lang="en-GB" sz="2400" baseline="-25000" dirty="0" err="1" smtClean="0">
                <a:solidFill>
                  <a:schemeClr val="accent6"/>
                </a:solidFill>
                <a:sym typeface="Symbol" charset="2"/>
              </a:rPr>
              <a:t>edd</a:t>
            </a:r>
            <a:r>
              <a:rPr lang="en-GB" sz="2400" baseline="-25000" dirty="0" smtClean="0">
                <a:solidFill>
                  <a:schemeClr val="accent6"/>
                </a:solidFill>
                <a:sym typeface="Symbol" charset="2"/>
              </a:rPr>
              <a:t> </a:t>
            </a:r>
            <a:r>
              <a:rPr lang="en-GB" sz="2400" b="1" dirty="0" smtClean="0">
                <a:solidFill>
                  <a:schemeClr val="accent6"/>
                </a:solidFill>
                <a:sym typeface="Symbol" charset="2"/>
              </a:rPr>
              <a:t>is non-monotonic</a:t>
            </a:r>
            <a:r>
              <a:rPr lang="en-GB" sz="2400" dirty="0" smtClean="0">
                <a:sym typeface="Symbol" charset="2"/>
              </a:rPr>
              <a:t>: changes sign at log Lx/</a:t>
            </a:r>
            <a:r>
              <a:rPr lang="en-GB" sz="2400" dirty="0" err="1" smtClean="0">
                <a:sym typeface="Symbol" charset="2"/>
              </a:rPr>
              <a:t>Ledd</a:t>
            </a:r>
            <a:r>
              <a:rPr lang="en-GB" sz="2400" dirty="0" smtClean="0">
                <a:sym typeface="Symbol" charset="2"/>
              </a:rPr>
              <a:t> ~ -3.5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400" dirty="0" smtClean="0">
                <a:solidFill>
                  <a:srgbClr val="800000"/>
                </a:solidFill>
              </a:rPr>
              <a:t>strong connection in </a:t>
            </a:r>
            <a:r>
              <a:rPr lang="en-US" sz="2400" dirty="0">
                <a:solidFill>
                  <a:srgbClr val="800000"/>
                </a:solidFill>
              </a:rPr>
              <a:t>the accretion physics of AGN and </a:t>
            </a:r>
            <a:r>
              <a:rPr lang="en-US" sz="2400" dirty="0" err="1">
                <a:solidFill>
                  <a:srgbClr val="800000"/>
                </a:solidFill>
              </a:rPr>
              <a:t>XRBs</a:t>
            </a:r>
            <a:r>
              <a:rPr lang="en-US" sz="2400" dirty="0" smtClean="0">
                <a:solidFill>
                  <a:srgbClr val="800000"/>
                </a:solidFill>
              </a:rPr>
              <a:t>!</a:t>
            </a:r>
          </a:p>
          <a:p>
            <a:endParaRPr lang="en-GB" sz="2400" dirty="0" smtClean="0">
              <a:solidFill>
                <a:srgbClr val="800000"/>
              </a:solidFill>
              <a:sym typeface="Symbol" charset="2"/>
            </a:endParaRPr>
          </a:p>
        </p:txBody>
      </p:sp>
      <p:sp useBgFill="1">
        <p:nvSpPr>
          <p:cNvPr id="17" name="TextBox 16"/>
          <p:cNvSpPr txBox="1"/>
          <p:nvPr/>
        </p:nvSpPr>
        <p:spPr>
          <a:xfrm>
            <a:off x="545715" y="4672614"/>
            <a:ext cx="8289449" cy="1846659"/>
          </a:xfrm>
          <a:prstGeom prst="rect">
            <a:avLst/>
          </a:prstGeom>
          <a:effectLst>
            <a:softEdge rad="254000"/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	COMING SOON: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200" dirty="0" smtClean="0">
                <a:solidFill>
                  <a:srgbClr val="000090"/>
                </a:solidFill>
              </a:rPr>
              <a:t>Simultaneous constraints on </a:t>
            </a:r>
            <a:r>
              <a:rPr lang="en-US" sz="2200" dirty="0">
                <a:solidFill>
                  <a:srgbClr val="000090"/>
                </a:solidFill>
              </a:rPr>
              <a:t>continuum and </a:t>
            </a:r>
            <a:r>
              <a:rPr lang="en-US" sz="2200" dirty="0" smtClean="0">
                <a:solidFill>
                  <a:srgbClr val="000090"/>
                </a:solidFill>
              </a:rPr>
              <a:t>absorption in X-ray data.</a:t>
            </a:r>
          </a:p>
          <a:p>
            <a:pPr>
              <a:buFont typeface="Arial"/>
              <a:buChar char="•"/>
            </a:pPr>
            <a:r>
              <a:rPr lang="en-US" sz="2200" dirty="0" smtClean="0">
                <a:solidFill>
                  <a:srgbClr val="000090"/>
                </a:solidFill>
              </a:rPr>
              <a:t> Include radio data; investigate relationship of jet activity to accretion</a:t>
            </a:r>
          </a:p>
          <a:p>
            <a:pPr>
              <a:buFont typeface="Arial"/>
              <a:buChar char="•"/>
            </a:pPr>
            <a:r>
              <a:rPr lang="en-US" sz="2200" dirty="0" smtClean="0">
                <a:solidFill>
                  <a:srgbClr val="000090"/>
                </a:solidFill>
              </a:rPr>
              <a:t> check </a:t>
            </a:r>
            <a:r>
              <a:rPr lang="en-GB" sz="2200" dirty="0" err="1" smtClean="0">
                <a:solidFill>
                  <a:srgbClr val="000090"/>
                </a:solidFill>
                <a:sym typeface="Symbol" charset="2"/>
              </a:rPr>
              <a:t></a:t>
            </a:r>
            <a:r>
              <a:rPr lang="en-GB" sz="2200" dirty="0" smtClean="0">
                <a:solidFill>
                  <a:srgbClr val="000090"/>
                </a:solidFill>
                <a:sym typeface="Symbol" charset="2"/>
              </a:rPr>
              <a:t> − L/</a:t>
            </a:r>
            <a:r>
              <a:rPr lang="en-GB" sz="2200" dirty="0" err="1" smtClean="0">
                <a:solidFill>
                  <a:srgbClr val="000090"/>
                </a:solidFill>
                <a:sym typeface="Symbol" charset="2"/>
              </a:rPr>
              <a:t>L</a:t>
            </a:r>
            <a:r>
              <a:rPr lang="en-GB" sz="2200" baseline="-25000" dirty="0" err="1" smtClean="0">
                <a:solidFill>
                  <a:srgbClr val="000090"/>
                </a:solidFill>
                <a:sym typeface="Symbol" charset="2"/>
              </a:rPr>
              <a:t>edd</a:t>
            </a:r>
            <a:r>
              <a:rPr lang="en-GB" sz="2200" baseline="-25000" dirty="0" smtClean="0">
                <a:solidFill>
                  <a:srgbClr val="000090"/>
                </a:solidFill>
                <a:sym typeface="Symbol" charset="2"/>
              </a:rPr>
              <a:t>  </a:t>
            </a:r>
            <a:r>
              <a:rPr lang="en-US" sz="2200" dirty="0" smtClean="0">
                <a:solidFill>
                  <a:srgbClr val="000090"/>
                </a:solidFill>
              </a:rPr>
              <a:t>relationship as a function of environment.</a:t>
            </a:r>
          </a:p>
          <a:p>
            <a:endParaRPr lang="en-US" sz="2400" dirty="0">
              <a:solidFill>
                <a:srgbClr val="FF66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4765893" y="2885176"/>
            <a:ext cx="1693427" cy="10033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35" y="299552"/>
            <a:ext cx="9000565" cy="751002"/>
          </a:xfrm>
          <a:solidFill>
            <a:schemeClr val="bg1"/>
          </a:solidFill>
          <a:effectLst>
            <a:softEdge rad="139700"/>
          </a:effectLst>
        </p:spPr>
        <p:txBody>
          <a:bodyPr>
            <a:normAutofit fontScale="90000"/>
          </a:bodyPr>
          <a:lstStyle/>
          <a:p>
            <a:pPr algn="l"/>
            <a:r>
              <a:rPr lang="en-US" sz="2667" dirty="0" smtClean="0">
                <a:solidFill>
                  <a:srgbClr val="FF6600"/>
                </a:solidFill>
              </a:rPr>
              <a:t>            </a:t>
            </a:r>
            <a:br>
              <a:rPr lang="en-US" sz="2667" dirty="0" smtClean="0">
                <a:solidFill>
                  <a:srgbClr val="FF6600"/>
                </a:solidFill>
              </a:rPr>
            </a:br>
            <a:r>
              <a:rPr lang="en-US" sz="2667" dirty="0" smtClean="0">
                <a:solidFill>
                  <a:srgbClr val="FF6600"/>
                </a:solidFill>
              </a:rPr>
              <a:t>		SUMMARY</a:t>
            </a:r>
            <a:r>
              <a:rPr lang="en-US" sz="2800" dirty="0" smtClean="0"/>
              <a:t> </a:t>
            </a:r>
            <a:r>
              <a:rPr lang="en-US" sz="2000" dirty="0" smtClean="0"/>
              <a:t>(i.e., </a:t>
            </a:r>
            <a:r>
              <a:rPr lang="en-US" sz="2000" dirty="0" smtClean="0">
                <a:solidFill>
                  <a:srgbClr val="800000"/>
                </a:solidFill>
              </a:rPr>
              <a:t>homework for theoretical modeling of AGN accretion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1822837" y="215154"/>
            <a:ext cx="6217610" cy="838200"/>
          </a:xfrm>
        </p:spPr>
        <p:txBody>
          <a:bodyPr>
            <a:normAutofit/>
          </a:bodyPr>
          <a:lstStyle/>
          <a:p>
            <a:r>
              <a:rPr lang="en-GB" sz="2800" dirty="0" err="1" smtClean="0">
                <a:solidFill>
                  <a:srgbClr val="D98F07"/>
                </a:solidFill>
                <a:sym typeface="Symbol" charset="2"/>
              </a:rPr>
              <a:t></a:t>
            </a:r>
            <a:r>
              <a:rPr lang="en-GB" sz="2800" dirty="0" smtClean="0">
                <a:solidFill>
                  <a:srgbClr val="D98F07"/>
                </a:solidFill>
                <a:sym typeface="Symbol" charset="2"/>
              </a:rPr>
              <a:t> − L</a:t>
            </a:r>
            <a:r>
              <a:rPr lang="en-GB" sz="2800" dirty="0">
                <a:solidFill>
                  <a:srgbClr val="D98F07"/>
                </a:solidFill>
                <a:sym typeface="Symbol" charset="2"/>
              </a:rPr>
              <a:t>/</a:t>
            </a:r>
            <a:r>
              <a:rPr lang="en-GB" sz="2800" dirty="0" err="1" smtClean="0">
                <a:solidFill>
                  <a:srgbClr val="D98F07"/>
                </a:solidFill>
                <a:sym typeface="Symbol" charset="2"/>
              </a:rPr>
              <a:t>L</a:t>
            </a:r>
            <a:r>
              <a:rPr lang="en-GB" sz="2800" baseline="-25000" dirty="0" err="1" smtClean="0">
                <a:solidFill>
                  <a:srgbClr val="D98F07"/>
                </a:solidFill>
                <a:sym typeface="Symbol" charset="2"/>
              </a:rPr>
              <a:t>edd</a:t>
            </a:r>
            <a:r>
              <a:rPr lang="en-GB" sz="2800" dirty="0" smtClean="0">
                <a:solidFill>
                  <a:srgbClr val="789091"/>
                </a:solidFill>
                <a:sym typeface="Symbol" charset="2"/>
              </a:rPr>
              <a:t>: Lx, </a:t>
            </a:r>
            <a:r>
              <a:rPr lang="en-GB" sz="2800" dirty="0" err="1" smtClean="0">
                <a:solidFill>
                  <a:srgbClr val="789091"/>
                </a:solidFill>
                <a:sym typeface="Symbol" charset="2"/>
              </a:rPr>
              <a:t>f</a:t>
            </a:r>
            <a:r>
              <a:rPr lang="en-GB" sz="2800" baseline="-25000" dirty="0" err="1" smtClean="0">
                <a:solidFill>
                  <a:srgbClr val="789091"/>
                </a:solidFill>
                <a:sym typeface="Symbol" charset="2"/>
              </a:rPr>
              <a:t>AGN</a:t>
            </a:r>
            <a:r>
              <a:rPr lang="en-GB" sz="2800" dirty="0" smtClean="0">
                <a:solidFill>
                  <a:srgbClr val="789091"/>
                </a:solidFill>
                <a:sym typeface="Symbol" charset="2"/>
              </a:rPr>
              <a:t>, and </a:t>
            </a:r>
            <a:r>
              <a:rPr lang="en-GB" sz="2800" dirty="0" err="1" smtClean="0">
                <a:solidFill>
                  <a:srgbClr val="789091"/>
                </a:solidFill>
                <a:sym typeface="Symbol" charset="2"/>
              </a:rPr>
              <a:t>M</a:t>
            </a:r>
            <a:r>
              <a:rPr lang="en-GB" sz="2800" baseline="-25000" dirty="0" err="1" smtClean="0">
                <a:solidFill>
                  <a:srgbClr val="789091"/>
                </a:solidFill>
                <a:sym typeface="Symbol" charset="2"/>
              </a:rPr>
              <a:t>bh</a:t>
            </a:r>
            <a:r>
              <a:rPr lang="en-GB" sz="2800" dirty="0" smtClean="0">
                <a:solidFill>
                  <a:srgbClr val="789091"/>
                </a:solidFill>
                <a:sym typeface="Symbol" charset="2"/>
              </a:rPr>
              <a:t> again</a:t>
            </a:r>
            <a:endParaRPr lang="en-GB" sz="2800" dirty="0">
              <a:solidFill>
                <a:srgbClr val="FF9900"/>
              </a:solidFill>
            </a:endParaRPr>
          </a:p>
        </p:txBody>
      </p:sp>
      <p:pic>
        <p:nvPicPr>
          <p:cNvPr id="9" name="Picture 8" descr="gamma_mbh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267" y="3199290"/>
            <a:ext cx="4264326" cy="3540775"/>
          </a:xfrm>
          <a:prstGeom prst="rect">
            <a:avLst/>
          </a:prstGeom>
        </p:spPr>
      </p:pic>
      <p:pic>
        <p:nvPicPr>
          <p:cNvPr id="14" name="Picture 13" descr="gamma_edd210_param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22" y="852569"/>
            <a:ext cx="4044515" cy="33764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56267" y="1175993"/>
            <a:ext cx="42643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 inflection point remains unchanged for different Lx ranges</a:t>
            </a:r>
            <a:endParaRPr lang="en-US" sz="2000" baseline="-25000" dirty="0" smtClean="0"/>
          </a:p>
          <a:p>
            <a:pPr>
              <a:buFont typeface="Arial"/>
              <a:buChar char="•"/>
            </a:pP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 Requiring strong AGN component in spectra (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AGN</a:t>
            </a:r>
            <a:r>
              <a:rPr lang="en-US" sz="2000" dirty="0" smtClean="0"/>
              <a:t> &gt;0.5) does not tighten the correlation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282522" y="4465028"/>
            <a:ext cx="475001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 charset="2"/>
              </a:rPr>
              <a:t>Any link with  </a:t>
            </a:r>
            <a:r>
              <a:rPr lang="en-GB" sz="2800" dirty="0" err="1" smtClean="0">
                <a:solidFill>
                  <a:srgbClr val="D98F07"/>
                </a:solidFill>
                <a:sym typeface="Symbol" charset="2"/>
              </a:rPr>
              <a:t></a:t>
            </a:r>
            <a:r>
              <a:rPr lang="en-GB" sz="2800" dirty="0" smtClean="0">
                <a:solidFill>
                  <a:srgbClr val="D98F07"/>
                </a:solidFill>
                <a:sym typeface="Symbol" charset="2"/>
              </a:rPr>
              <a:t> − </a:t>
            </a:r>
            <a:r>
              <a:rPr lang="en-GB" sz="2800" dirty="0" err="1" smtClean="0">
                <a:solidFill>
                  <a:srgbClr val="D98F07"/>
                </a:solidFill>
                <a:sym typeface="Symbol" charset="2"/>
              </a:rPr>
              <a:t>M</a:t>
            </a:r>
            <a:r>
              <a:rPr lang="en-GB" sz="2800" baseline="-25000" dirty="0" err="1" smtClean="0">
                <a:solidFill>
                  <a:srgbClr val="D98F07"/>
                </a:solidFill>
                <a:sym typeface="Symbol" charset="2"/>
              </a:rPr>
              <a:t>bh</a:t>
            </a:r>
            <a:r>
              <a:rPr lang="en-GB" sz="2800" dirty="0">
                <a:solidFill>
                  <a:srgbClr val="789091"/>
                </a:solidFill>
                <a:sym typeface="Symbol" charset="2"/>
              </a:rPr>
              <a:t>?</a:t>
            </a:r>
            <a:endParaRPr lang="en-GB" sz="2800" dirty="0" smtClean="0">
              <a:solidFill>
                <a:srgbClr val="789091"/>
              </a:solidFill>
              <a:sym typeface="Symbol" charset="2"/>
            </a:endParaRPr>
          </a:p>
          <a:p>
            <a:pPr>
              <a:buFontTx/>
              <a:buChar char="-"/>
            </a:pPr>
            <a:r>
              <a:rPr lang="en-GB" sz="22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Symbol" charset="2"/>
              </a:rPr>
              <a:t> flat for Lx&gt;10</a:t>
            </a:r>
            <a:r>
              <a:rPr lang="en-GB" sz="22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Symbol" charset="2"/>
              </a:rPr>
              <a:t>42</a:t>
            </a:r>
            <a:r>
              <a:rPr lang="en-GB" sz="22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Symbol" charset="2"/>
              </a:rPr>
              <a:t> erg/</a:t>
            </a:r>
            <a:r>
              <a:rPr lang="en-GB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sym typeface="Symbol" charset="2"/>
              </a:rPr>
              <a:t>s</a:t>
            </a:r>
            <a:endParaRPr lang="en-GB" sz="2200" dirty="0" smtClean="0">
              <a:solidFill>
                <a:schemeClr val="tx1">
                  <a:lumMod val="85000"/>
                  <a:lumOff val="15000"/>
                </a:schemeClr>
              </a:solidFill>
              <a:sym typeface="Symbol" charset="2"/>
            </a:endParaRPr>
          </a:p>
          <a:p>
            <a:pPr>
              <a:buFontTx/>
              <a:buChar char="-"/>
            </a:pPr>
            <a:r>
              <a:rPr lang="en-GB" sz="22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Symbol" charset="2"/>
              </a:rPr>
              <a:t> Non-monotonic for  lower Lx</a:t>
            </a:r>
          </a:p>
          <a:p>
            <a:pPr>
              <a:buFontTx/>
              <a:buChar char="-"/>
            </a:pPr>
            <a:r>
              <a:rPr lang="en-GB" sz="22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Symbol" charset="2"/>
              </a:rPr>
              <a:t>--possible break at </a:t>
            </a:r>
            <a:r>
              <a:rPr lang="en-GB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sym typeface="Symbol" charset="2"/>
              </a:rPr>
              <a:t>M</a:t>
            </a:r>
            <a:r>
              <a:rPr lang="en-GB" sz="2200" baseline="-25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sym typeface="Symbol" charset="2"/>
              </a:rPr>
              <a:t>bh</a:t>
            </a:r>
            <a:r>
              <a:rPr lang="en-GB" sz="22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Symbol" charset="2"/>
              </a:rPr>
              <a:t>~ 3×10</a:t>
            </a:r>
            <a:r>
              <a:rPr lang="en-GB" sz="22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Symbol" charset="2"/>
              </a:rPr>
              <a:t>7</a:t>
            </a:r>
            <a:r>
              <a:rPr lang="en-GB" sz="22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Symbol" charset="2"/>
              </a:rPr>
              <a:t> </a:t>
            </a:r>
            <a:r>
              <a:rPr lang="en-GB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sym typeface="Symbol" charset="2"/>
              </a:rPr>
              <a:t>M</a:t>
            </a:r>
            <a:r>
              <a:rPr lang="en-GB" sz="2200" baseline="-25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sym typeface="Symbol" charset="2"/>
              </a:rPr>
              <a:t>sun</a:t>
            </a:r>
            <a:r>
              <a:rPr lang="en-GB" sz="22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Symbol" charset="2"/>
              </a:rPr>
              <a:t>?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 useBgFill="1">
        <p:nvSpPr>
          <p:cNvPr id="17" name="TextBox 16"/>
          <p:cNvSpPr txBox="1"/>
          <p:nvPr/>
        </p:nvSpPr>
        <p:spPr>
          <a:xfrm>
            <a:off x="2524102" y="1006314"/>
            <a:ext cx="1558520" cy="954107"/>
          </a:xfrm>
          <a:prstGeom prst="rect">
            <a:avLst/>
          </a:prstGeom>
          <a:effectLst>
            <a:softEdge rad="63500"/>
          </a:effectLst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40 &lt;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logL</a:t>
            </a:r>
            <a:r>
              <a:rPr lang="en-US" sz="1400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&lt; 41</a:t>
            </a:r>
          </a:p>
          <a:p>
            <a:pPr>
              <a:buFont typeface="Arial"/>
              <a:buChar char="•"/>
            </a:pP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41 &lt; </a:t>
            </a:r>
            <a:r>
              <a:rPr lang="en-US" sz="1400" b="1" dirty="0" err="1" smtClean="0">
                <a:solidFill>
                  <a:schemeClr val="accent3">
                    <a:lumMod val="75000"/>
                  </a:schemeClr>
                </a:solidFill>
              </a:rPr>
              <a:t>logL</a:t>
            </a:r>
            <a:r>
              <a:rPr lang="en-US" sz="1400" b="1" baseline="-25000" dirty="0" err="1" smtClean="0">
                <a:solidFill>
                  <a:schemeClr val="accent3">
                    <a:lumMod val="75000"/>
                  </a:schemeClr>
                </a:solidFill>
              </a:rPr>
              <a:t>x</a:t>
            </a: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&lt; 42</a:t>
            </a:r>
          </a:p>
          <a:p>
            <a:pPr>
              <a:buFont typeface="Arial"/>
              <a:buChar char="•"/>
            </a:pPr>
            <a:r>
              <a:rPr lang="en-US" sz="1400" dirty="0" err="1" smtClean="0"/>
              <a:t>logL</a:t>
            </a:r>
            <a:r>
              <a:rPr lang="en-US" sz="1400" baseline="-25000" dirty="0" err="1" smtClean="0"/>
              <a:t>x</a:t>
            </a:r>
            <a:r>
              <a:rPr lang="en-US" sz="1400" dirty="0" smtClean="0"/>
              <a:t>&gt; 42</a:t>
            </a:r>
          </a:p>
          <a:p>
            <a:pPr>
              <a:buFont typeface="Arial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BLAGN, </a:t>
            </a:r>
            <a:r>
              <a:rPr lang="en-US" sz="1400" dirty="0" err="1" smtClean="0">
                <a:solidFill>
                  <a:srgbClr val="FF0000"/>
                </a:solidFill>
              </a:rPr>
              <a:t>f</a:t>
            </a:r>
            <a:r>
              <a:rPr lang="en-US" sz="1400" baseline="-25000" dirty="0" err="1" smtClean="0">
                <a:solidFill>
                  <a:srgbClr val="FF0000"/>
                </a:solidFill>
              </a:rPr>
              <a:t>AGN</a:t>
            </a:r>
            <a:r>
              <a:rPr lang="en-US" sz="1400" dirty="0" smtClean="0">
                <a:solidFill>
                  <a:srgbClr val="FF0000"/>
                </a:solidFill>
              </a:rPr>
              <a:t>&gt;0.5</a:t>
            </a:r>
            <a:endParaRPr lang="en-US" sz="1400" dirty="0">
              <a:solidFill>
                <a:srgbClr val="FF0000"/>
              </a:solidFill>
            </a:endParaRPr>
          </a:p>
        </p:txBody>
      </p:sp>
      <p:sp useBgFill="1">
        <p:nvSpPr>
          <p:cNvPr id="18" name="TextBox 17"/>
          <p:cNvSpPr txBox="1"/>
          <p:nvPr/>
        </p:nvSpPr>
        <p:spPr>
          <a:xfrm>
            <a:off x="5296540" y="3293370"/>
            <a:ext cx="1558520" cy="738664"/>
          </a:xfrm>
          <a:prstGeom prst="rect">
            <a:avLst/>
          </a:prstGeom>
          <a:effectLst>
            <a:softEdge rad="63500"/>
          </a:effectLst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400" dirty="0" smtClean="0">
                <a:solidFill>
                  <a:srgbClr val="0000FF"/>
                </a:solidFill>
              </a:rPr>
              <a:t>40 &lt; </a:t>
            </a:r>
            <a:r>
              <a:rPr lang="en-US" sz="1400" dirty="0" err="1" smtClean="0">
                <a:solidFill>
                  <a:srgbClr val="0000FF"/>
                </a:solidFill>
              </a:rPr>
              <a:t>logL</a:t>
            </a:r>
            <a:r>
              <a:rPr lang="en-US" sz="1400" baseline="-25000" dirty="0" err="1" smtClean="0">
                <a:solidFill>
                  <a:srgbClr val="0000FF"/>
                </a:solidFill>
              </a:rPr>
              <a:t>x</a:t>
            </a:r>
            <a:r>
              <a:rPr lang="en-US" sz="1400" dirty="0" smtClean="0">
                <a:solidFill>
                  <a:srgbClr val="0000FF"/>
                </a:solidFill>
              </a:rPr>
              <a:t>&lt; 41</a:t>
            </a:r>
          </a:p>
          <a:p>
            <a:pPr>
              <a:buFont typeface="Arial"/>
              <a:buChar char="•"/>
            </a:pP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41 &lt; </a:t>
            </a:r>
            <a:r>
              <a:rPr lang="en-US" sz="1400" b="1" dirty="0" err="1" smtClean="0">
                <a:solidFill>
                  <a:schemeClr val="accent3">
                    <a:lumMod val="75000"/>
                  </a:schemeClr>
                </a:solidFill>
              </a:rPr>
              <a:t>logL</a:t>
            </a:r>
            <a:r>
              <a:rPr lang="en-US" sz="1400" b="1" baseline="-25000" dirty="0" err="1" smtClean="0">
                <a:solidFill>
                  <a:schemeClr val="accent3">
                    <a:lumMod val="75000"/>
                  </a:schemeClr>
                </a:solidFill>
              </a:rPr>
              <a:t>x</a:t>
            </a: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&lt; 42</a:t>
            </a:r>
          </a:p>
          <a:p>
            <a:pPr>
              <a:buFont typeface="Arial"/>
              <a:buChar char="•"/>
            </a:pPr>
            <a:r>
              <a:rPr lang="en-US" sz="1400" dirty="0" err="1" smtClean="0"/>
              <a:t>logL</a:t>
            </a:r>
            <a:r>
              <a:rPr lang="en-US" sz="1400" baseline="-25000" dirty="0" err="1" smtClean="0"/>
              <a:t>x</a:t>
            </a:r>
            <a:r>
              <a:rPr lang="en-US" sz="1400" dirty="0" smtClean="0"/>
              <a:t>&gt; 42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058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dirty="0" smtClean="0">
                <a:solidFill>
                  <a:srgbClr val="D98F07"/>
                </a:solidFill>
                <a:sym typeface="Symbol" charset="2"/>
              </a:rPr>
              <a:t>  					</a:t>
            </a:r>
            <a:r>
              <a:rPr lang="en-GB" sz="2889" dirty="0" err="1" smtClean="0">
                <a:solidFill>
                  <a:srgbClr val="D98F07"/>
                </a:solidFill>
                <a:sym typeface="Symbol" charset="2"/>
              </a:rPr>
              <a:t></a:t>
            </a:r>
            <a:r>
              <a:rPr lang="en-GB" sz="2889" dirty="0" smtClean="0">
                <a:solidFill>
                  <a:srgbClr val="D98F07"/>
                </a:solidFill>
                <a:sym typeface="Symbol" charset="2"/>
              </a:rPr>
              <a:t> − L/</a:t>
            </a:r>
            <a:r>
              <a:rPr lang="en-GB" sz="2889" dirty="0" err="1" smtClean="0">
                <a:solidFill>
                  <a:srgbClr val="D98F07"/>
                </a:solidFill>
                <a:sym typeface="Symbol" charset="2"/>
              </a:rPr>
              <a:t>L</a:t>
            </a:r>
            <a:r>
              <a:rPr lang="en-GB" sz="2889" baseline="-25000" dirty="0" err="1" smtClean="0">
                <a:solidFill>
                  <a:srgbClr val="D98F07"/>
                </a:solidFill>
                <a:sym typeface="Symbol" charset="2"/>
              </a:rPr>
              <a:t>edd</a:t>
            </a:r>
            <a:r>
              <a:rPr lang="en-GB" sz="2889" dirty="0" smtClean="0">
                <a:solidFill>
                  <a:srgbClr val="789091"/>
                </a:solidFill>
                <a:sym typeface="Symbol" charset="2"/>
              </a:rPr>
              <a:t>: as a function of</a:t>
            </a:r>
            <a:r>
              <a:rPr lang="en-GB" sz="2800" dirty="0" smtClean="0">
                <a:solidFill>
                  <a:srgbClr val="789091"/>
                </a:solidFill>
                <a:sym typeface="Symbol" charset="2"/>
              </a:rPr>
              <a:t/>
            </a:r>
            <a:br>
              <a:rPr lang="en-GB" sz="2800" dirty="0" smtClean="0">
                <a:solidFill>
                  <a:srgbClr val="789091"/>
                </a:solidFill>
                <a:sym typeface="Symbol" charset="2"/>
              </a:rPr>
            </a:br>
            <a:r>
              <a:rPr lang="en-GB" sz="2800" dirty="0" smtClean="0">
                <a:solidFill>
                  <a:srgbClr val="789091"/>
                </a:solidFill>
                <a:sym typeface="Symbol" charset="2"/>
              </a:rPr>
              <a:t>	</a:t>
            </a:r>
            <a:r>
              <a:rPr lang="en-GB" sz="2800" dirty="0" smtClean="0">
                <a:solidFill>
                  <a:srgbClr val="800000"/>
                </a:solidFill>
                <a:sym typeface="Symbol" charset="2"/>
              </a:rPr>
              <a:t>spectral class 	</a:t>
            </a:r>
            <a:r>
              <a:rPr lang="en-GB" sz="2800" dirty="0" smtClean="0">
                <a:solidFill>
                  <a:srgbClr val="789091"/>
                </a:solidFill>
                <a:sym typeface="Symbol" charset="2"/>
              </a:rPr>
              <a:t>			-or-			</a:t>
            </a:r>
            <a:r>
              <a:rPr lang="en-GB" sz="2800" dirty="0" smtClean="0">
                <a:solidFill>
                  <a:srgbClr val="800000"/>
                </a:solidFill>
                <a:sym typeface="Symbol" charset="2"/>
              </a:rPr>
              <a:t>morphology</a:t>
            </a:r>
            <a:endParaRPr lang="en-GB" sz="2800" dirty="0">
              <a:solidFill>
                <a:srgbClr val="800000"/>
              </a:solidFill>
            </a:endParaRPr>
          </a:p>
        </p:txBody>
      </p:sp>
      <p:pic>
        <p:nvPicPr>
          <p:cNvPr id="6" name="Picture 5" descr="gamma_edd210_morph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138" y="1137659"/>
            <a:ext cx="3763342" cy="3200536"/>
          </a:xfrm>
          <a:prstGeom prst="rect">
            <a:avLst/>
          </a:prstGeom>
        </p:spPr>
      </p:pic>
      <p:pic>
        <p:nvPicPr>
          <p:cNvPr id="3" name="Picture 2" descr="gamma_edd210_class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65" y="1143000"/>
            <a:ext cx="3725461" cy="3195195"/>
          </a:xfrm>
          <a:prstGeom prst="rect">
            <a:avLst/>
          </a:prstGeom>
        </p:spPr>
      </p:pic>
      <p:pic>
        <p:nvPicPr>
          <p:cNvPr id="8" name="Picture 7" descr="gamma_edd210_mbhfit.tiff"/>
          <p:cNvPicPr>
            <a:picLocks noChangeAspect="1"/>
          </p:cNvPicPr>
          <p:nvPr/>
        </p:nvPicPr>
        <p:blipFill>
          <a:blip r:embed="rId5"/>
          <a:srcRect t="4645"/>
          <a:stretch>
            <a:fillRect/>
          </a:stretch>
        </p:blipFill>
        <p:spPr>
          <a:xfrm>
            <a:off x="271878" y="3846505"/>
            <a:ext cx="3769468" cy="30114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46448" y="4409547"/>
            <a:ext cx="50975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b="1" dirty="0" smtClean="0"/>
              <a:t> </a:t>
            </a:r>
            <a:r>
              <a:rPr lang="en-US" sz="2000" b="1" dirty="0" smtClean="0"/>
              <a:t>all </a:t>
            </a:r>
            <a:r>
              <a:rPr lang="en-US" sz="2000" dirty="0" smtClean="0"/>
              <a:t>spectral </a:t>
            </a:r>
            <a:r>
              <a:rPr lang="en-US" sz="2000" b="1" dirty="0" smtClean="0"/>
              <a:t>types</a:t>
            </a:r>
            <a:r>
              <a:rPr lang="en-US" sz="2000" dirty="0" smtClean="0"/>
              <a:t> show </a:t>
            </a:r>
            <a:r>
              <a:rPr lang="en-US" sz="2000" b="1" dirty="0" smtClean="0"/>
              <a:t>negative</a:t>
            </a:r>
            <a:r>
              <a:rPr lang="en-US" sz="2000" dirty="0" smtClean="0"/>
              <a:t> </a:t>
            </a:r>
            <a:r>
              <a:rPr lang="en-US" sz="2000" b="1" dirty="0" smtClean="0"/>
              <a:t>correlation</a:t>
            </a:r>
          </a:p>
          <a:p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800000"/>
                </a:solidFill>
              </a:rPr>
              <a:t>--even the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LINERs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800000"/>
                </a:solidFill>
              </a:rPr>
              <a:t>and </a:t>
            </a:r>
            <a:r>
              <a:rPr lang="en-US" sz="2000" b="1" dirty="0" err="1" smtClean="0">
                <a:solidFill>
                  <a:srgbClr val="18D4E4"/>
                </a:solidFill>
              </a:rPr>
              <a:t>HIIs</a:t>
            </a:r>
            <a:endParaRPr lang="en-US" sz="2000" b="1" dirty="0" smtClean="0">
              <a:solidFill>
                <a:srgbClr val="18D4E4"/>
              </a:solidFill>
            </a:endParaRPr>
          </a:p>
          <a:p>
            <a:r>
              <a:rPr lang="en-US" i="1" dirty="0" smtClean="0">
                <a:solidFill>
                  <a:srgbClr val="262626"/>
                </a:solidFill>
              </a:rPr>
              <a:t>(are our Ls radio quiet? no jet component?)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no apparent inflection for </a:t>
            </a:r>
            <a:r>
              <a:rPr lang="en-US" sz="2000" dirty="0" smtClean="0">
                <a:solidFill>
                  <a:schemeClr val="tx2"/>
                </a:solidFill>
              </a:rPr>
              <a:t>spirals</a:t>
            </a:r>
            <a:r>
              <a:rPr lang="en-US" sz="2000" dirty="0"/>
              <a:t>;</a:t>
            </a:r>
            <a:r>
              <a:rPr lang="en-US" sz="2000" dirty="0" smtClean="0"/>
              <a:t> obvious for star-like sources.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Seyferts</a:t>
            </a:r>
            <a:r>
              <a:rPr lang="en-US" sz="2000" dirty="0" smtClean="0"/>
              <a:t> and mergers: steepest correlation</a:t>
            </a:r>
          </a:p>
          <a:p>
            <a:r>
              <a:rPr lang="en-US" sz="2000" dirty="0" smtClean="0"/>
              <a:t>	</a:t>
            </a:r>
            <a:r>
              <a:rPr lang="en-US" i="1" dirty="0" err="1" smtClean="0">
                <a:sym typeface="Wingdings"/>
              </a:rPr>
              <a:t></a:t>
            </a:r>
            <a:r>
              <a:rPr lang="en-US" i="1" dirty="0" smtClean="0">
                <a:sym typeface="Wingdings"/>
              </a:rPr>
              <a:t> correlation with absorption?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256" y="191097"/>
            <a:ext cx="8737744" cy="838200"/>
          </a:xfrm>
        </p:spPr>
        <p:txBody>
          <a:bodyPr>
            <a:noAutofit/>
          </a:bodyPr>
          <a:lstStyle/>
          <a:p>
            <a:pPr algn="l"/>
            <a:r>
              <a:rPr lang="en-GB" sz="26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ChaMP</a:t>
            </a:r>
            <a:r>
              <a:rPr lang="en-GB" sz="2600" dirty="0" smtClean="0">
                <a:solidFill>
                  <a:schemeClr val="tx1"/>
                </a:solidFill>
                <a:latin typeface="+mj-lt"/>
              </a:rPr>
              <a:t> data</a:t>
            </a:r>
            <a:r>
              <a:rPr lang="en-GB" sz="2600" dirty="0" smtClean="0">
                <a:latin typeface="+mj-lt"/>
              </a:rPr>
              <a:t>: 	test </a:t>
            </a:r>
            <a:r>
              <a:rPr lang="en-GB" sz="2600" dirty="0" smtClean="0">
                <a:solidFill>
                  <a:srgbClr val="0000FF"/>
                </a:solidFill>
                <a:latin typeface="+mj-lt"/>
              </a:rPr>
              <a:t>sequence</a:t>
            </a:r>
            <a:r>
              <a:rPr lang="en-GB" sz="2600" dirty="0" smtClean="0">
                <a:solidFill>
                  <a:srgbClr val="632523"/>
                </a:solidFill>
                <a:latin typeface="+mj-lt"/>
              </a:rPr>
              <a:t> </a:t>
            </a:r>
            <a:br>
              <a:rPr lang="en-GB" sz="2600" dirty="0" smtClean="0">
                <a:solidFill>
                  <a:srgbClr val="632523"/>
                </a:solidFill>
                <a:latin typeface="+mj-lt"/>
              </a:rPr>
            </a:br>
            <a:r>
              <a:rPr lang="en-GB" sz="2600" dirty="0" smtClean="0">
                <a:solidFill>
                  <a:srgbClr val="632523"/>
                </a:solidFill>
              </a:rPr>
              <a:t>				</a:t>
            </a:r>
            <a:r>
              <a:rPr lang="en-GB" sz="2600" dirty="0" smtClean="0">
                <a:solidFill>
                  <a:srgbClr val="0000FF"/>
                </a:solidFill>
              </a:rPr>
              <a:t>HII </a:t>
            </a:r>
            <a:r>
              <a:rPr lang="en-US" sz="2000" dirty="0" err="1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sz="2600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sym typeface="Wingdings"/>
              </a:rPr>
              <a:t>Seyfert</a:t>
            </a:r>
            <a:r>
              <a:rPr lang="en-US" sz="2600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sz="2600" dirty="0" smtClean="0">
                <a:solidFill>
                  <a:srgbClr val="0000FF"/>
                </a:solidFill>
                <a:sym typeface="Wingdings"/>
              </a:rPr>
              <a:t> Transition Obj. </a:t>
            </a:r>
            <a:r>
              <a:rPr lang="en-US" sz="2000" dirty="0" err="1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sz="2600" dirty="0" smtClean="0">
                <a:solidFill>
                  <a:srgbClr val="0000FF"/>
                </a:solidFill>
                <a:sym typeface="Wingdings"/>
              </a:rPr>
              <a:t> LINER </a:t>
            </a:r>
            <a:r>
              <a:rPr lang="en-US" sz="2000" dirty="0" err="1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sz="2600" dirty="0" smtClean="0">
                <a:solidFill>
                  <a:srgbClr val="0000FF"/>
                </a:solidFill>
                <a:sym typeface="Wingdings"/>
              </a:rPr>
              <a:t> Passive </a:t>
            </a:r>
            <a:endParaRPr lang="en-GB" sz="26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178" y="1213037"/>
            <a:ext cx="3186457" cy="5040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200" b="1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107</a:t>
            </a:r>
            <a:r>
              <a:rPr lang="en-GB" sz="22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X-ray detected SDSS (DR4) galaxies with spectra (MPA/JHU line measurements)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200" dirty="0" err="1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z</a:t>
            </a:r>
            <a:r>
              <a:rPr lang="en-GB" sz="22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&lt; 0.37, to include H</a:t>
            </a:r>
            <a:r>
              <a:rPr lang="en-GB" sz="22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  <a:sym typeface="Symbol" charset="2"/>
              </a:rPr>
              <a:t>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2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  <a:sym typeface="Symbol" charset="2"/>
              </a:rPr>
              <a:t>No BLAGN</a:t>
            </a:r>
            <a:endParaRPr lang="en-GB" sz="2200" dirty="0" smtClean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200" dirty="0" smtClean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Only 13 are targets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2200" dirty="0" smtClean="0">
              <a:solidFill>
                <a:srgbClr val="800000"/>
              </a:solidFill>
              <a:ea typeface="ＭＳ Ｐゴシック" charset="-128"/>
              <a:cs typeface="ＭＳ Ｐゴシック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200" dirty="0" smtClean="0">
                <a:solidFill>
                  <a:srgbClr val="000000"/>
                </a:solidFill>
                <a:ea typeface="Century Gothic" charset="0"/>
                <a:cs typeface="Century Gothic" charset="0"/>
              </a:rPr>
              <a:t>Host properties are identical to those of optically selected samples</a:t>
            </a:r>
          </a:p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rgbClr val="800000"/>
                </a:solidFill>
                <a:ea typeface="Century Gothic" charset="0"/>
                <a:cs typeface="Century Gothic" charset="0"/>
                <a:sym typeface="Wingdings" charset="2"/>
              </a:rPr>
              <a:t>	</a:t>
            </a:r>
            <a:r>
              <a:rPr lang="en-US" sz="2000" dirty="0" err="1" smtClean="0">
                <a:solidFill>
                  <a:srgbClr val="800000"/>
                </a:solidFill>
                <a:ea typeface="Century Gothic" charset="0"/>
                <a:cs typeface="Century Gothic" charset="0"/>
                <a:sym typeface="Wingdings" charset="2"/>
              </a:rPr>
              <a:t></a:t>
            </a:r>
            <a:r>
              <a:rPr lang="en-US" sz="2200" dirty="0" smtClean="0">
                <a:solidFill>
                  <a:srgbClr val="800000"/>
                </a:solidFill>
                <a:ea typeface="Century Gothic" charset="0"/>
                <a:cs typeface="Century Gothic" charset="0"/>
                <a:sym typeface="Wingdings" charset="2"/>
              </a:rPr>
              <a:t> minimal X-ray </a:t>
            </a:r>
            <a:r>
              <a:rPr lang="en-GB" sz="2200" dirty="0" smtClean="0">
                <a:solidFill>
                  <a:srgbClr val="800000"/>
                </a:solidFill>
                <a:ea typeface="Century Gothic" charset="0"/>
                <a:cs typeface="Century Gothic" charset="0"/>
              </a:rPr>
              <a:t>Selection effects</a:t>
            </a:r>
            <a:endParaRPr lang="en-GB" sz="2200" dirty="0" smtClean="0">
              <a:solidFill>
                <a:srgbClr val="800000"/>
              </a:solidFill>
              <a:ea typeface="ＭＳ Ｐゴシック" charset="-128"/>
              <a:cs typeface="ＭＳ Ｐゴシック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2000" dirty="0" smtClean="0">
              <a:solidFill>
                <a:srgbClr val="8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0525" y="578914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4" descr="&#10;bpt.champ.gif                                                  003452F8Macintosh HD                   BB7549B6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3183" y="4368683"/>
            <a:ext cx="5513309" cy="188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0975" dist="165100" dir="2340000" sx="87000" sy="87000" algn="tl" rotWithShape="0">
              <a:schemeClr val="tx1">
                <a:alpha val="43000"/>
              </a:schemeClr>
            </a:outerShdw>
            <a:softEdge rad="101600"/>
          </a:effectLst>
        </p:spPr>
      </p:pic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533400" y="6527162"/>
            <a:ext cx="7815608" cy="26156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91399" tIns="45699" rIns="91399" bIns="45699">
            <a:prstTxWarp prst="textNoShape">
              <a:avLst/>
            </a:prstTxWarp>
            <a:spAutoFit/>
          </a:bodyPr>
          <a:lstStyle/>
          <a:p>
            <a:pPr algn="ctr" defTabSz="3916363"/>
            <a:r>
              <a:rPr lang="en-US" sz="1100" b="1" dirty="0" err="1">
                <a:solidFill>
                  <a:srgbClr val="000000"/>
                </a:solidFill>
                <a:ea typeface="Century Gothic" charset="0"/>
                <a:cs typeface="Century Gothic" charset="0"/>
              </a:rPr>
              <a:t>Constantin</a:t>
            </a:r>
            <a:r>
              <a:rPr lang="en-US" sz="1100" b="1" dirty="0">
                <a:solidFill>
                  <a:srgbClr val="000000"/>
                </a:solidFill>
                <a:ea typeface="Century Gothic" charset="0"/>
                <a:cs typeface="Century Gothic" charset="0"/>
              </a:rPr>
              <a:t> et al. 2009, “</a:t>
            </a:r>
            <a:r>
              <a:rPr lang="en-US" sz="1100" dirty="0">
                <a:solidFill>
                  <a:srgbClr val="000000"/>
                </a:solidFill>
                <a:ea typeface="Century Gothic" charset="0"/>
                <a:cs typeface="Century Gothic" charset="0"/>
              </a:rPr>
              <a:t>Probing the Balance of AGN and Star-forming Activity in the Local Universe with </a:t>
            </a:r>
            <a:r>
              <a:rPr lang="en-US" sz="1100" dirty="0" err="1">
                <a:solidFill>
                  <a:srgbClr val="000000"/>
                </a:solidFill>
                <a:ea typeface="Century Gothic" charset="0"/>
                <a:cs typeface="Century Gothic" charset="0"/>
              </a:rPr>
              <a:t>ChaMP</a:t>
            </a:r>
            <a:r>
              <a:rPr lang="en-US" sz="1100" b="1" dirty="0">
                <a:solidFill>
                  <a:srgbClr val="000000"/>
                </a:solidFill>
                <a:ea typeface="Century Gothic" charset="0"/>
                <a:cs typeface="Century Gothic" charset="0"/>
              </a:rPr>
              <a:t>”, </a:t>
            </a:r>
            <a:r>
              <a:rPr lang="en-US" sz="1100" b="1" dirty="0" err="1">
                <a:solidFill>
                  <a:srgbClr val="000000"/>
                </a:solidFill>
                <a:ea typeface="Century Gothic" charset="0"/>
                <a:cs typeface="Century Gothic" charset="0"/>
              </a:rPr>
              <a:t>ApJ</a:t>
            </a:r>
            <a:r>
              <a:rPr lang="en-US" sz="1100" b="1" dirty="0">
                <a:solidFill>
                  <a:srgbClr val="000000"/>
                </a:solidFill>
                <a:ea typeface="Century Gothic" charset="0"/>
                <a:cs typeface="Century Gothic" charset="0"/>
              </a:rPr>
              <a:t> , 705, 1336 </a:t>
            </a:r>
            <a:endParaRPr lang="en-US" sz="1100" dirty="0">
              <a:solidFill>
                <a:srgbClr val="000000"/>
              </a:solidFill>
              <a:ea typeface="Century Gothic" charset="0"/>
              <a:cs typeface="Century Gothic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233536" y="5970321"/>
            <a:ext cx="4119772" cy="339137"/>
            <a:chOff x="4233536" y="5970321"/>
            <a:chExt cx="4119772" cy="339137"/>
          </a:xfrm>
        </p:grpSpPr>
        <p:sp>
          <p:nvSpPr>
            <p:cNvPr id="17" name="TextBox 16"/>
            <p:cNvSpPr txBox="1"/>
            <p:nvPr/>
          </p:nvSpPr>
          <p:spPr>
            <a:xfrm>
              <a:off x="4233536" y="6001681"/>
              <a:ext cx="825867" cy="307777"/>
            </a:xfrm>
            <a:prstGeom prst="rect">
              <a:avLst/>
            </a:prstGeom>
            <a:solidFill>
              <a:schemeClr val="bg1"/>
            </a:solidFill>
            <a:effectLst>
              <a:softEdge rad="101600"/>
            </a:effectLst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[N II]/Hα</a:t>
              </a:r>
              <a:endParaRPr lang="en-U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40265" y="5970321"/>
              <a:ext cx="813043" cy="307777"/>
            </a:xfrm>
            <a:prstGeom prst="rect">
              <a:avLst/>
            </a:prstGeom>
            <a:solidFill>
              <a:schemeClr val="bg1"/>
            </a:solidFill>
            <a:effectLst>
              <a:softEdge rad="88900"/>
            </a:effectLst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[O I]/Hα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04131" y="5971569"/>
              <a:ext cx="791390" cy="307777"/>
            </a:xfrm>
            <a:prstGeom prst="rect">
              <a:avLst/>
            </a:prstGeom>
            <a:solidFill>
              <a:schemeClr val="bg1"/>
            </a:solidFill>
            <a:effectLst>
              <a:softEdge rad="101600"/>
            </a:effectLst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[S II]/Hα</a:t>
              </a:r>
              <a:endParaRPr lang="en-US" sz="14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360635" y="4792185"/>
            <a:ext cx="400110" cy="774185"/>
          </a:xfrm>
          <a:prstGeom prst="rect">
            <a:avLst/>
          </a:prstGeom>
          <a:solidFill>
            <a:schemeClr val="bg1"/>
          </a:solidFill>
          <a:effectLst>
            <a:softEdge rad="101600"/>
          </a:effectLst>
        </p:spPr>
        <p:txBody>
          <a:bodyPr vert="vert270" wrap="none" rtlCol="0" anchor="t" anchorCtr="0">
            <a:spAutoFit/>
          </a:bodyPr>
          <a:lstStyle/>
          <a:p>
            <a:r>
              <a:rPr lang="en-US" sz="1400" dirty="0" smtClean="0"/>
              <a:t>[O III]/Hβ</a:t>
            </a:r>
            <a:endParaRPr lang="en-US" sz="1400" dirty="0"/>
          </a:p>
        </p:txBody>
      </p:sp>
      <p:grpSp>
        <p:nvGrpSpPr>
          <p:cNvPr id="21" name="Group 4"/>
          <p:cNvGrpSpPr>
            <a:grpSpLocks/>
          </p:cNvGrpSpPr>
          <p:nvPr/>
        </p:nvGrpSpPr>
        <p:grpSpPr bwMode="auto">
          <a:xfrm>
            <a:off x="3360635" y="1270073"/>
            <a:ext cx="5474498" cy="2747583"/>
            <a:chOff x="480" y="912"/>
            <a:chExt cx="4656" cy="2313"/>
          </a:xfrm>
        </p:grpSpPr>
        <p:pic>
          <p:nvPicPr>
            <p:cNvPr id="22" name="Picture 5" descr="sequence_gamma.gif                                             003452F8Macintosh HD                   BB7549B6: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80" y="912"/>
              <a:ext cx="4656" cy="2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3984" y="1248"/>
              <a:ext cx="288" cy="12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256" y="191097"/>
            <a:ext cx="8737744" cy="838200"/>
          </a:xfrm>
        </p:spPr>
        <p:txBody>
          <a:bodyPr>
            <a:noAutofit/>
          </a:bodyPr>
          <a:lstStyle/>
          <a:p>
            <a:r>
              <a:rPr lang="en-GB" sz="2600" dirty="0" err="1" smtClean="0">
                <a:solidFill>
                  <a:schemeClr val="tx1"/>
                </a:solidFill>
                <a:latin typeface="+mj-lt"/>
              </a:rPr>
              <a:t>ChaMP</a:t>
            </a:r>
            <a:r>
              <a:rPr lang="en-GB" sz="2600" dirty="0" smtClean="0">
                <a:solidFill>
                  <a:schemeClr val="tx1"/>
                </a:solidFill>
                <a:latin typeface="+mj-lt"/>
              </a:rPr>
              <a:t> data</a:t>
            </a:r>
            <a:r>
              <a:rPr lang="en-GB" sz="2600" dirty="0" smtClean="0">
                <a:latin typeface="+mj-lt"/>
              </a:rPr>
              <a:t>:</a:t>
            </a:r>
            <a:r>
              <a:rPr lang="en-US" sz="2600" dirty="0" smtClean="0"/>
              <a:t>            </a:t>
            </a:r>
            <a:r>
              <a:rPr lang="en-US" sz="2600" dirty="0" err="1" smtClean="0">
                <a:latin typeface="+mn-lt"/>
                <a:ea typeface="Wingdings"/>
                <a:cs typeface="Wingdings"/>
                <a:sym typeface="Wingdings"/>
              </a:rPr>
              <a:t></a:t>
            </a:r>
            <a:r>
              <a:rPr lang="en-GB" sz="2600" dirty="0" smtClean="0">
                <a:latin typeface="+mn-lt"/>
              </a:rPr>
              <a:t> </a:t>
            </a:r>
            <a:r>
              <a:rPr lang="en-GB" sz="2600" dirty="0" smtClean="0">
                <a:solidFill>
                  <a:schemeClr val="tx1"/>
                </a:solidFill>
                <a:latin typeface="+mn-lt"/>
              </a:rPr>
              <a:t>An </a:t>
            </a:r>
            <a:r>
              <a:rPr lang="en-GB" sz="2600" dirty="0">
                <a:solidFill>
                  <a:schemeClr val="tx1"/>
                </a:solidFill>
                <a:latin typeface="+mn-lt"/>
              </a:rPr>
              <a:t>interesting correlation:</a:t>
            </a:r>
            <a:r>
              <a:rPr lang="en-GB" sz="2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600" dirty="0" err="1" smtClean="0">
                <a:solidFill>
                  <a:srgbClr val="D98F07"/>
                </a:solidFill>
                <a:sym typeface="Symbol" charset="2"/>
              </a:rPr>
              <a:t></a:t>
            </a:r>
            <a:r>
              <a:rPr lang="en-GB" sz="2600" dirty="0" smtClean="0">
                <a:solidFill>
                  <a:srgbClr val="D98F07"/>
                </a:solidFill>
                <a:sym typeface="Symbol" charset="2"/>
              </a:rPr>
              <a:t> − L/</a:t>
            </a:r>
            <a:r>
              <a:rPr lang="en-GB" sz="2600" dirty="0" err="1" smtClean="0">
                <a:solidFill>
                  <a:srgbClr val="D98F07"/>
                </a:solidFill>
                <a:sym typeface="Symbol" charset="2"/>
              </a:rPr>
              <a:t>L</a:t>
            </a:r>
            <a:r>
              <a:rPr lang="en-GB" sz="2600" baseline="-25000" dirty="0" err="1" smtClean="0">
                <a:solidFill>
                  <a:srgbClr val="D98F07"/>
                </a:solidFill>
                <a:sym typeface="Symbol" charset="2"/>
              </a:rPr>
              <a:t>edd</a:t>
            </a:r>
            <a:endParaRPr lang="en-GB" sz="2600" dirty="0">
              <a:solidFill>
                <a:srgbClr val="FF9900"/>
              </a:solidFill>
              <a:latin typeface="+mn-lt"/>
            </a:endParaRPr>
          </a:p>
        </p:txBody>
      </p:sp>
      <p:pic>
        <p:nvPicPr>
          <p:cNvPr id="68612" name="Picture 7" descr="gamma_eddx.noline.gif                                          003452F8Macintosh HD                   BB7549B6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6118" y="1138961"/>
            <a:ext cx="5208697" cy="304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06726" y="926351"/>
            <a:ext cx="2952399" cy="5649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200" b="1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107</a:t>
            </a:r>
            <a:r>
              <a:rPr lang="en-GB" sz="22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X-ray detected SDSS (DR4) galaxies with spectra (MPA/JHU line measurements)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200" dirty="0" err="1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z</a:t>
            </a:r>
            <a:r>
              <a:rPr lang="en-GB" sz="22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&lt; 0.37, to include H</a:t>
            </a:r>
            <a:r>
              <a:rPr lang="en-GB" sz="22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  <a:sym typeface="Symbol" charset="2"/>
              </a:rPr>
              <a:t>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2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  <a:sym typeface="Symbol" charset="2"/>
              </a:rPr>
              <a:t>No BLAGN</a:t>
            </a:r>
            <a:endParaRPr lang="en-GB" sz="2200" dirty="0" smtClean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200" dirty="0" smtClean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Only 13 are targets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2200" dirty="0" smtClean="0">
              <a:solidFill>
                <a:srgbClr val="800000"/>
              </a:solidFill>
              <a:ea typeface="ＭＳ Ｐゴシック" charset="-128"/>
              <a:cs typeface="ＭＳ Ｐゴシック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200" dirty="0" smtClean="0">
                <a:solidFill>
                  <a:srgbClr val="000000"/>
                </a:solidFill>
                <a:ea typeface="Century Gothic" charset="0"/>
                <a:cs typeface="Century Gothic" charset="0"/>
              </a:rPr>
              <a:t>Host properties are identical to those of optically selected samples</a:t>
            </a:r>
          </a:p>
          <a:p>
            <a:pPr algn="ctr">
              <a:lnSpc>
                <a:spcPct val="90000"/>
              </a:lnSpc>
            </a:pPr>
            <a:r>
              <a:rPr lang="en-US" sz="2000" dirty="0" err="1" smtClean="0">
                <a:solidFill>
                  <a:srgbClr val="800000"/>
                </a:solidFill>
                <a:ea typeface="Century Gothic" charset="0"/>
                <a:cs typeface="Century Gothic" charset="0"/>
                <a:sym typeface="Wingdings" charset="2"/>
              </a:rPr>
              <a:t></a:t>
            </a:r>
            <a:r>
              <a:rPr lang="en-US" sz="2200" dirty="0" smtClean="0">
                <a:solidFill>
                  <a:srgbClr val="800000"/>
                </a:solidFill>
                <a:ea typeface="Century Gothic" charset="0"/>
                <a:cs typeface="Century Gothic" charset="0"/>
                <a:sym typeface="Wingdings" charset="2"/>
              </a:rPr>
              <a:t> minimal X-ray </a:t>
            </a:r>
            <a:r>
              <a:rPr lang="en-GB" sz="2200" dirty="0" smtClean="0">
                <a:solidFill>
                  <a:srgbClr val="800000"/>
                </a:solidFill>
                <a:ea typeface="Century Gothic" charset="0"/>
                <a:cs typeface="Century Gothic" charset="0"/>
              </a:rPr>
              <a:t>Selection effects</a:t>
            </a:r>
            <a:endParaRPr lang="en-GB" sz="2200" dirty="0" smtClean="0">
              <a:solidFill>
                <a:srgbClr val="800000"/>
              </a:solidFill>
              <a:ea typeface="ＭＳ Ｐゴシック" charset="-128"/>
              <a:cs typeface="ＭＳ Ｐゴシック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2000" dirty="0" smtClean="0">
              <a:solidFill>
                <a:srgbClr val="8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0525" y="578914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4" descr="&#10;bpt.champ.gif                                                  003452F8Macintosh HD                   BB7549B6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3183" y="4368683"/>
            <a:ext cx="5513309" cy="188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0975" dist="165100" dir="2340000" sx="87000" sy="87000" algn="tl" rotWithShape="0">
              <a:schemeClr val="tx1">
                <a:alpha val="43000"/>
              </a:schemeClr>
            </a:outerShdw>
            <a:softEdge rad="101600"/>
          </a:effectLst>
        </p:spPr>
      </p:pic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533400" y="6527162"/>
            <a:ext cx="7815608" cy="26156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91399" tIns="45699" rIns="91399" bIns="45699">
            <a:prstTxWarp prst="textNoShape">
              <a:avLst/>
            </a:prstTxWarp>
            <a:spAutoFit/>
          </a:bodyPr>
          <a:lstStyle/>
          <a:p>
            <a:pPr algn="ctr" defTabSz="3916363"/>
            <a:r>
              <a:rPr lang="en-US" sz="1100" b="1" dirty="0" err="1">
                <a:solidFill>
                  <a:srgbClr val="000000"/>
                </a:solidFill>
                <a:ea typeface="Century Gothic" charset="0"/>
                <a:cs typeface="Century Gothic" charset="0"/>
              </a:rPr>
              <a:t>Constantin</a:t>
            </a:r>
            <a:r>
              <a:rPr lang="en-US" sz="1100" b="1" dirty="0">
                <a:solidFill>
                  <a:srgbClr val="000000"/>
                </a:solidFill>
                <a:ea typeface="Century Gothic" charset="0"/>
                <a:cs typeface="Century Gothic" charset="0"/>
              </a:rPr>
              <a:t> et al. 2009, “</a:t>
            </a:r>
            <a:r>
              <a:rPr lang="en-US" sz="1100" dirty="0">
                <a:solidFill>
                  <a:srgbClr val="000000"/>
                </a:solidFill>
                <a:ea typeface="Century Gothic" charset="0"/>
                <a:cs typeface="Century Gothic" charset="0"/>
              </a:rPr>
              <a:t>Probing the Balance of AGN and Star-forming Activity in the Local Universe with </a:t>
            </a:r>
            <a:r>
              <a:rPr lang="en-US" sz="1100" dirty="0" err="1">
                <a:solidFill>
                  <a:srgbClr val="000000"/>
                </a:solidFill>
                <a:ea typeface="Century Gothic" charset="0"/>
                <a:cs typeface="Century Gothic" charset="0"/>
              </a:rPr>
              <a:t>ChaMP</a:t>
            </a:r>
            <a:r>
              <a:rPr lang="en-US" sz="1100" b="1" dirty="0">
                <a:solidFill>
                  <a:srgbClr val="000000"/>
                </a:solidFill>
                <a:ea typeface="Century Gothic" charset="0"/>
                <a:cs typeface="Century Gothic" charset="0"/>
              </a:rPr>
              <a:t>”, </a:t>
            </a:r>
            <a:r>
              <a:rPr lang="en-US" sz="1100" b="1" dirty="0" err="1">
                <a:solidFill>
                  <a:srgbClr val="000000"/>
                </a:solidFill>
                <a:ea typeface="Century Gothic" charset="0"/>
                <a:cs typeface="Century Gothic" charset="0"/>
              </a:rPr>
              <a:t>ApJ</a:t>
            </a:r>
            <a:r>
              <a:rPr lang="en-US" sz="1100" b="1" dirty="0">
                <a:solidFill>
                  <a:srgbClr val="000000"/>
                </a:solidFill>
                <a:ea typeface="Century Gothic" charset="0"/>
                <a:cs typeface="Century Gothic" charset="0"/>
              </a:rPr>
              <a:t> , 705, 1336 </a:t>
            </a:r>
            <a:endParaRPr lang="en-US" sz="1100" dirty="0">
              <a:solidFill>
                <a:srgbClr val="000000"/>
              </a:solidFill>
              <a:ea typeface="Century Gothic" charset="0"/>
              <a:cs typeface="Century Gothic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01651" y="935620"/>
            <a:ext cx="23861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See also </a:t>
            </a:r>
            <a:r>
              <a:rPr lang="en-US" sz="1000" dirty="0" err="1" smtClean="0"/>
              <a:t>Gu</a:t>
            </a:r>
            <a:r>
              <a:rPr lang="en-US" sz="1000" dirty="0" smtClean="0"/>
              <a:t> &amp; Cao 2009, MNRAS, 399, 349</a:t>
            </a:r>
            <a:endParaRPr lang="en-US" sz="1000" dirty="0"/>
          </a:p>
        </p:txBody>
      </p:sp>
      <p:grpSp>
        <p:nvGrpSpPr>
          <p:cNvPr id="2" name="Group 13"/>
          <p:cNvGrpSpPr/>
          <p:nvPr/>
        </p:nvGrpSpPr>
        <p:grpSpPr>
          <a:xfrm>
            <a:off x="4233536" y="5970321"/>
            <a:ext cx="4119772" cy="339137"/>
            <a:chOff x="4233536" y="5970321"/>
            <a:chExt cx="4119772" cy="339137"/>
          </a:xfrm>
        </p:grpSpPr>
        <p:sp>
          <p:nvSpPr>
            <p:cNvPr id="17" name="TextBox 16"/>
            <p:cNvSpPr txBox="1"/>
            <p:nvPr/>
          </p:nvSpPr>
          <p:spPr>
            <a:xfrm>
              <a:off x="4233536" y="6001681"/>
              <a:ext cx="825867" cy="307777"/>
            </a:xfrm>
            <a:prstGeom prst="rect">
              <a:avLst/>
            </a:prstGeom>
            <a:solidFill>
              <a:schemeClr val="bg1"/>
            </a:solidFill>
            <a:effectLst>
              <a:softEdge rad="101600"/>
            </a:effectLst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[N II]/Hα</a:t>
              </a:r>
              <a:endParaRPr lang="en-U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40265" y="5970321"/>
              <a:ext cx="813043" cy="307777"/>
            </a:xfrm>
            <a:prstGeom prst="rect">
              <a:avLst/>
            </a:prstGeom>
            <a:solidFill>
              <a:schemeClr val="bg1"/>
            </a:solidFill>
            <a:effectLst>
              <a:softEdge rad="88900"/>
            </a:effectLst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[O I]/Hα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04131" y="5971569"/>
              <a:ext cx="791390" cy="307777"/>
            </a:xfrm>
            <a:prstGeom prst="rect">
              <a:avLst/>
            </a:prstGeom>
            <a:solidFill>
              <a:schemeClr val="bg1"/>
            </a:solidFill>
            <a:effectLst>
              <a:softEdge rad="101600"/>
            </a:effectLst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[S II]/Hα</a:t>
              </a:r>
              <a:endParaRPr lang="en-US" sz="14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360635" y="4792185"/>
            <a:ext cx="400110" cy="774185"/>
          </a:xfrm>
          <a:prstGeom prst="rect">
            <a:avLst/>
          </a:prstGeom>
          <a:solidFill>
            <a:schemeClr val="bg1"/>
          </a:solidFill>
          <a:effectLst>
            <a:softEdge rad="101600"/>
          </a:effectLst>
        </p:spPr>
        <p:txBody>
          <a:bodyPr vert="vert270" wrap="none" rtlCol="0" anchor="t" anchorCtr="0">
            <a:spAutoFit/>
          </a:bodyPr>
          <a:lstStyle/>
          <a:p>
            <a:r>
              <a:rPr lang="en-US" sz="1400" dirty="0" smtClean="0"/>
              <a:t>[O III]/Hβ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206725" y="191097"/>
            <a:ext cx="3153909" cy="6239866"/>
          </a:xfrm>
          <a:prstGeom prst="rect">
            <a:avLst/>
          </a:prstGeom>
          <a:solidFill>
            <a:schemeClr val="bg1">
              <a:lumMod val="95000"/>
              <a:alpha val="5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393182" y="4307990"/>
            <a:ext cx="5579731" cy="2122973"/>
          </a:xfrm>
          <a:prstGeom prst="rect">
            <a:avLst/>
          </a:prstGeom>
          <a:solidFill>
            <a:schemeClr val="bg1">
              <a:lumMod val="95000"/>
              <a:alpha val="5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82000" cy="8382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Reasons for being a </a:t>
            </a:r>
            <a:r>
              <a:rPr lang="en-GB" sz="2400" i="1" dirty="0" smtClean="0"/>
              <a:t>really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interesting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rgbClr val="D98F07"/>
                </a:solidFill>
                <a:sym typeface="Symbol" charset="2"/>
              </a:rPr>
              <a:t></a:t>
            </a:r>
            <a:r>
              <a:rPr lang="en-GB" sz="2400" dirty="0" smtClean="0">
                <a:solidFill>
                  <a:srgbClr val="D98F07"/>
                </a:solidFill>
                <a:sym typeface="Symbol" charset="2"/>
              </a:rPr>
              <a:t> − L/</a:t>
            </a:r>
            <a:r>
              <a:rPr lang="en-GB" sz="2400" dirty="0" err="1" smtClean="0">
                <a:solidFill>
                  <a:srgbClr val="D98F07"/>
                </a:solidFill>
                <a:sym typeface="Symbol" charset="2"/>
              </a:rPr>
              <a:t>L</a:t>
            </a:r>
            <a:r>
              <a:rPr lang="en-GB" sz="2400" baseline="-25000" dirty="0" err="1" smtClean="0">
                <a:solidFill>
                  <a:srgbClr val="D98F07"/>
                </a:solidFill>
                <a:sym typeface="Symbol" charset="2"/>
              </a:rPr>
              <a:t>edd</a:t>
            </a:r>
            <a:r>
              <a:rPr lang="en-GB" sz="2400" baseline="-25000" dirty="0" smtClean="0">
                <a:solidFill>
                  <a:srgbClr val="D98F07"/>
                </a:solidFill>
                <a:sym typeface="Symbol" charset="2"/>
              </a:rPr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(</a:t>
            </a:r>
            <a:r>
              <a:rPr lang="en-GB" sz="2400" dirty="0" err="1">
                <a:solidFill>
                  <a:schemeClr val="tx1"/>
                </a:solidFill>
              </a:rPr>
              <a:t>cor)relation</a:t>
            </a:r>
            <a:r>
              <a:rPr lang="en-GB" sz="2400" dirty="0" smtClean="0">
                <a:solidFill>
                  <a:schemeClr val="tx1"/>
                </a:solidFill>
              </a:rPr>
              <a:t>:</a:t>
            </a:r>
            <a:endParaRPr lang="en-GB" sz="2400" dirty="0">
              <a:solidFill>
                <a:srgbClr val="FF9900"/>
              </a:solidFill>
            </a:endParaRPr>
          </a:p>
        </p:txBody>
      </p:sp>
      <p:sp>
        <p:nvSpPr>
          <p:cNvPr id="70660" name="Rectangle 10"/>
          <p:cNvSpPr>
            <a:spLocks noChangeArrowheads="1"/>
          </p:cNvSpPr>
          <p:nvPr/>
        </p:nvSpPr>
        <p:spPr bwMode="auto">
          <a:xfrm rot="19800000" flipV="1">
            <a:off x="5064125" y="1835150"/>
            <a:ext cx="2220913" cy="349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80450" y="4014367"/>
            <a:ext cx="4154612" cy="2646133"/>
            <a:chOff x="304800" y="1285875"/>
            <a:chExt cx="7924800" cy="4589463"/>
          </a:xfrm>
        </p:grpSpPr>
        <p:pic>
          <p:nvPicPr>
            <p:cNvPr id="70664" name="Picture 11" descr="gamma_eddx.qso.gif                                             003452F8Macintosh HD                   BB7549B6: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" y="1285875"/>
              <a:ext cx="7924800" cy="4589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665" name="AutoShape 4"/>
            <p:cNvSpPr>
              <a:spLocks noChangeArrowheads="1"/>
            </p:cNvSpPr>
            <p:nvPr/>
          </p:nvSpPr>
          <p:spPr bwMode="auto">
            <a:xfrm>
              <a:off x="5486400" y="2819400"/>
              <a:ext cx="1295400" cy="838200"/>
            </a:xfrm>
            <a:prstGeom prst="cloudCallout">
              <a:avLst>
                <a:gd name="adj1" fmla="val -10051"/>
                <a:gd name="adj2" fmla="val 2653"/>
              </a:avLst>
            </a:prstGeom>
            <a:solidFill>
              <a:srgbClr val="D98F07">
                <a:alpha val="4509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66" name="Rectangle 5"/>
            <p:cNvSpPr>
              <a:spLocks noChangeArrowheads="1"/>
            </p:cNvSpPr>
            <p:nvPr/>
          </p:nvSpPr>
          <p:spPr bwMode="auto">
            <a:xfrm>
              <a:off x="5865480" y="1607933"/>
              <a:ext cx="2028658" cy="5338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rgbClr val="595959"/>
                  </a:solidFill>
                </a:rPr>
                <a:t>+ </a:t>
              </a:r>
              <a:r>
                <a:rPr lang="en-US" sz="1400" dirty="0" err="1" smtClean="0">
                  <a:solidFill>
                    <a:srgbClr val="595959"/>
                  </a:solidFill>
                </a:rPr>
                <a:t>QSOs</a:t>
              </a:r>
              <a:endParaRPr lang="en-US" sz="1400" dirty="0">
                <a:solidFill>
                  <a:srgbClr val="595959"/>
                </a:solidFill>
              </a:endParaRPr>
            </a:p>
          </p:txBody>
        </p:sp>
      </p:grpSp>
      <p:sp>
        <p:nvSpPr>
          <p:cNvPr id="70659" name="Rectangle 9"/>
          <p:cNvSpPr>
            <a:spLocks noChangeArrowheads="1"/>
          </p:cNvSpPr>
          <p:nvPr/>
        </p:nvSpPr>
        <p:spPr bwMode="auto">
          <a:xfrm>
            <a:off x="114754" y="1137456"/>
            <a:ext cx="420324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marL="457200" indent="-457200" eaLnBrk="0" hangingPunct="0">
              <a:spcBef>
                <a:spcPct val="0"/>
              </a:spcBef>
            </a:pPr>
            <a:r>
              <a:rPr lang="en-US" sz="2000" i="1" dirty="0" smtClean="0"/>
              <a:t>1. 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</a:rPr>
              <a:t>opposite</a:t>
            </a:r>
            <a:r>
              <a:rPr lang="en-US" sz="2000" i="1" dirty="0" smtClean="0"/>
              <a:t> </a:t>
            </a:r>
            <a:r>
              <a:rPr lang="en-US" sz="2000" i="1" dirty="0"/>
              <a:t>to what is seen in</a:t>
            </a:r>
            <a:r>
              <a:rPr lang="en-US" sz="2000" i="1" dirty="0" smtClean="0"/>
              <a:t> </a:t>
            </a:r>
            <a:r>
              <a:rPr lang="en-US" sz="2000" i="1" dirty="0" err="1" smtClean="0">
                <a:solidFill>
                  <a:srgbClr val="984807"/>
                </a:solidFill>
              </a:rPr>
              <a:t>QSOs</a:t>
            </a:r>
            <a:endParaRPr lang="en-US" sz="2000" i="1" dirty="0" smtClean="0">
              <a:solidFill>
                <a:srgbClr val="984807"/>
              </a:solidFill>
            </a:endParaRPr>
          </a:p>
          <a:p>
            <a:pPr marL="457200" indent="-457200" eaLnBrk="0" hangingPunct="0">
              <a:spcBef>
                <a:spcPct val="0"/>
              </a:spcBef>
              <a:buAutoNum type="arabicPeriod"/>
            </a:pPr>
            <a:endParaRPr lang="en-US" sz="2000" dirty="0" smtClean="0"/>
          </a:p>
          <a:p>
            <a:pPr marL="457200" indent="-457200" eaLnBrk="0" hangingPunct="0">
              <a:spcBef>
                <a:spcPct val="0"/>
              </a:spcBef>
              <a:buFont typeface="Symbol" charset="2"/>
              <a:buChar char=""/>
            </a:pPr>
            <a:r>
              <a:rPr lang="en-US" sz="2000" dirty="0" smtClean="0"/>
              <a:t>inflection point in AGN  </a:t>
            </a:r>
            <a:r>
              <a:rPr lang="en-GB" sz="2000" dirty="0" err="1" smtClean="0">
                <a:solidFill>
                  <a:srgbClr val="D98F07"/>
                </a:solidFill>
                <a:sym typeface="Symbol" charset="2"/>
              </a:rPr>
              <a:t></a:t>
            </a:r>
            <a:r>
              <a:rPr lang="en-GB" sz="2000" dirty="0" smtClean="0">
                <a:solidFill>
                  <a:srgbClr val="D98F07"/>
                </a:solidFill>
                <a:sym typeface="Symbol" charset="2"/>
              </a:rPr>
              <a:t> − L/</a:t>
            </a:r>
            <a:r>
              <a:rPr lang="en-GB" sz="2000" dirty="0" err="1" smtClean="0">
                <a:solidFill>
                  <a:srgbClr val="D98F07"/>
                </a:solidFill>
                <a:sym typeface="Symbol" charset="2"/>
              </a:rPr>
              <a:t>L</a:t>
            </a:r>
            <a:r>
              <a:rPr lang="en-GB" sz="2000" baseline="-25000" dirty="0" err="1" smtClean="0">
                <a:solidFill>
                  <a:srgbClr val="D98F07"/>
                </a:solidFill>
                <a:sym typeface="Symbol" charset="2"/>
              </a:rPr>
              <a:t>edd</a:t>
            </a:r>
            <a:r>
              <a:rPr lang="en-GB" sz="2000" baseline="-25000" dirty="0" smtClean="0">
                <a:solidFill>
                  <a:srgbClr val="D98F07"/>
                </a:solidFill>
                <a:sym typeface="Symbol" charset="2"/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relation</a:t>
            </a:r>
          </a:p>
          <a:p>
            <a:pPr marL="457200" indent="-457200" eaLnBrk="0" hangingPunct="0">
              <a:spcBef>
                <a:spcPct val="0"/>
              </a:spcBef>
              <a:buFont typeface="Symbol" charset="2"/>
              <a:buChar char=""/>
            </a:pPr>
            <a:r>
              <a:rPr lang="en-GB" sz="2000" dirty="0" err="1" smtClean="0">
                <a:solidFill>
                  <a:srgbClr val="D98F07"/>
                </a:solidFill>
                <a:sym typeface="Symbol" charset="2"/>
              </a:rPr>
              <a:t></a:t>
            </a:r>
            <a:r>
              <a:rPr lang="en-GB" sz="2000" dirty="0" smtClean="0">
                <a:solidFill>
                  <a:srgbClr val="D98F07"/>
                </a:solidFill>
                <a:sym typeface="Symbol" charset="2"/>
              </a:rPr>
              <a:t>  </a:t>
            </a:r>
            <a:r>
              <a:rPr lang="en-GB" sz="2000" dirty="0" smtClean="0">
                <a:solidFill>
                  <a:srgbClr val="000000"/>
                </a:solidFill>
                <a:sym typeface="Symbol" charset="2"/>
              </a:rPr>
              <a:t>is </a:t>
            </a:r>
            <a:r>
              <a:rPr lang="en-GB" sz="2000" dirty="0">
                <a:sym typeface="Symbol" charset="2"/>
              </a:rPr>
              <a:t>n</a:t>
            </a:r>
            <a:r>
              <a:rPr lang="en-GB" sz="2000" dirty="0" smtClean="0"/>
              <a:t>ot uniquely corresponding to a certain accretion level</a:t>
            </a:r>
          </a:p>
          <a:p>
            <a:pPr marL="457200" indent="-457200" eaLnBrk="0" hangingPunct="0">
              <a:spcBef>
                <a:spcPct val="0"/>
              </a:spcBef>
            </a:pPr>
            <a:r>
              <a:rPr lang="en-GB" sz="2000" dirty="0" smtClean="0"/>
              <a:t>	</a:t>
            </a:r>
            <a:r>
              <a:rPr lang="en-GB" sz="2000" dirty="0" err="1" smtClean="0">
                <a:latin typeface="Wingdings"/>
                <a:ea typeface="Wingdings"/>
                <a:cs typeface="Wingdings"/>
              </a:rPr>
              <a:t></a:t>
            </a:r>
            <a:r>
              <a:rPr lang="en-GB" sz="2000" dirty="0"/>
              <a:t> </a:t>
            </a:r>
            <a:r>
              <a:rPr lang="en-GB" sz="2000" dirty="0" smtClean="0"/>
              <a:t>can’t use </a:t>
            </a:r>
            <a:r>
              <a:rPr lang="en-GB" sz="2000" dirty="0" err="1" smtClean="0">
                <a:solidFill>
                  <a:srgbClr val="D98F07"/>
                </a:solidFill>
                <a:sym typeface="Symbol" charset="2"/>
              </a:rPr>
              <a:t></a:t>
            </a:r>
            <a:r>
              <a:rPr lang="en-GB" sz="2000" dirty="0" smtClean="0">
                <a:solidFill>
                  <a:srgbClr val="D98F07"/>
                </a:solidFill>
                <a:sym typeface="Symbol" charset="2"/>
              </a:rPr>
              <a:t> </a:t>
            </a:r>
            <a:r>
              <a:rPr lang="en-GB" sz="2000" dirty="0" smtClean="0"/>
              <a:t>to estimate </a:t>
            </a:r>
            <a:r>
              <a:rPr lang="en-GB" sz="2000" dirty="0" err="1" smtClean="0"/>
              <a:t>M</a:t>
            </a:r>
            <a:r>
              <a:rPr lang="en-GB" sz="2000" baseline="-25000" dirty="0" err="1" smtClean="0"/>
              <a:t>bh</a:t>
            </a:r>
            <a:endParaRPr lang="en-US" sz="2000" baseline="-25000" dirty="0" smtClean="0"/>
          </a:p>
          <a:p>
            <a:pPr marL="457200" indent="-457200" eaLnBrk="0" hangingPunct="0">
              <a:spcBef>
                <a:spcPct val="0"/>
              </a:spcBef>
            </a:pPr>
            <a:r>
              <a:rPr lang="en-US" sz="2000" dirty="0" smtClean="0"/>
              <a:t>	  </a:t>
            </a:r>
            <a:r>
              <a:rPr lang="en-US" sz="1400" dirty="0" smtClean="0"/>
              <a:t>(e.g., </a:t>
            </a:r>
            <a:r>
              <a:rPr lang="en-US" sz="1400" dirty="0" err="1" smtClean="0"/>
              <a:t>Shemmer</a:t>
            </a:r>
            <a:r>
              <a:rPr lang="en-US" sz="1400" dirty="0" smtClean="0"/>
              <a:t> et al. 06,08; </a:t>
            </a:r>
            <a:r>
              <a:rPr lang="en-US" sz="1400" dirty="0" err="1" smtClean="0"/>
              <a:t>Risality</a:t>
            </a:r>
            <a:r>
              <a:rPr lang="en-US" sz="1400" dirty="0" smtClean="0"/>
              <a:t> et al. 2009)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318000" y="4247422"/>
            <a:ext cx="3740321" cy="2318999"/>
            <a:chOff x="4101474" y="3797470"/>
            <a:chExt cx="4341975" cy="2517281"/>
          </a:xfrm>
        </p:grpSpPr>
        <p:sp>
          <p:nvSpPr>
            <p:cNvPr id="70661" name="Rectangle 11"/>
            <p:cNvSpPr>
              <a:spLocks noChangeArrowheads="1"/>
            </p:cNvSpPr>
            <p:nvPr/>
          </p:nvSpPr>
          <p:spPr bwMode="auto">
            <a:xfrm rot="2040000" flipV="1">
              <a:off x="6346825" y="4273550"/>
              <a:ext cx="1706563" cy="4445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9" name="Picture 1034" descr="xrb_inflexion.gif                                              000971E5Macintosh HD                   BB7549B6: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01474" y="3968168"/>
              <a:ext cx="4341975" cy="2346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043"/>
            <p:cNvSpPr>
              <a:spLocks noChangeArrowheads="1"/>
            </p:cNvSpPr>
            <p:nvPr/>
          </p:nvSpPr>
          <p:spPr bwMode="auto">
            <a:xfrm>
              <a:off x="6390070" y="3797470"/>
              <a:ext cx="1967206" cy="501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/>
                <a:t>Wu &amp; </a:t>
              </a:r>
              <a:r>
                <a:rPr lang="en-US" sz="1200" dirty="0" err="1"/>
                <a:t>Gu</a:t>
              </a:r>
              <a:r>
                <a:rPr lang="en-US" sz="1200" dirty="0"/>
                <a:t> </a:t>
              </a:r>
              <a:r>
                <a:rPr lang="en-US" sz="1200" dirty="0" smtClean="0"/>
                <a:t>2008, </a:t>
              </a:r>
              <a:r>
                <a:rPr lang="en-US" sz="1200" dirty="0" err="1" smtClean="0"/>
                <a:t>ApJ</a:t>
              </a:r>
              <a:r>
                <a:rPr lang="en-US" sz="1200" dirty="0" smtClean="0"/>
                <a:t> 682, 212</a:t>
              </a:r>
              <a:endParaRPr lang="en-US" sz="1200" dirty="0"/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14754" y="1087067"/>
            <a:ext cx="3964612" cy="492425"/>
          </a:xfrm>
          <a:prstGeom prst="roundRect">
            <a:avLst/>
          </a:prstGeom>
          <a:solidFill>
            <a:schemeClr val="accent6">
              <a:lumMod val="75000"/>
              <a:alpha val="23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4801800" y="1087067"/>
            <a:ext cx="420324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marL="457200" indent="-457200" eaLnBrk="0" hangingPunct="0">
              <a:spcBef>
                <a:spcPct val="0"/>
              </a:spcBef>
            </a:pPr>
            <a:r>
              <a:rPr lang="en-US" sz="2000" i="1" dirty="0" smtClean="0">
                <a:solidFill>
                  <a:srgbClr val="FF0000"/>
                </a:solidFill>
              </a:rPr>
              <a:t>2. </a:t>
            </a:r>
            <a:r>
              <a:rPr lang="en-US" sz="2000" i="1" dirty="0" err="1" smtClean="0">
                <a:solidFill>
                  <a:srgbClr val="FF0000"/>
                </a:solidFill>
              </a:rPr>
              <a:t>v</a:t>
            </a:r>
            <a:r>
              <a:rPr lang="en-US" sz="2000" i="1" dirty="0" smtClean="0">
                <a:solidFill>
                  <a:srgbClr val="FF0000"/>
                </a:solidFill>
              </a:rPr>
              <a:t>. similar </a:t>
            </a:r>
            <a:r>
              <a:rPr lang="en-US" sz="2000" i="1" dirty="0" smtClean="0"/>
              <a:t>to what is seen in </a:t>
            </a:r>
            <a:r>
              <a:rPr lang="en-US" sz="2000" i="1" dirty="0" err="1" smtClean="0">
                <a:solidFill>
                  <a:srgbClr val="FF3300"/>
                </a:solidFill>
              </a:rPr>
              <a:t>XRBs</a:t>
            </a:r>
            <a:endParaRPr lang="en-US" sz="2000" i="1" dirty="0">
              <a:solidFill>
                <a:srgbClr val="FF3300"/>
              </a:solidFill>
            </a:endParaRPr>
          </a:p>
          <a:p>
            <a:pPr marL="457200" indent="-457200" eaLnBrk="0" hangingPunct="0">
              <a:spcBef>
                <a:spcPct val="0"/>
              </a:spcBef>
            </a:pPr>
            <a:endParaRPr lang="en-US" sz="2000" i="1" dirty="0" smtClean="0">
              <a:solidFill>
                <a:srgbClr val="FF3300"/>
              </a:solidFill>
            </a:endParaRPr>
          </a:p>
          <a:p>
            <a:pPr marL="342900" indent="-342900"/>
            <a:r>
              <a:rPr lang="en-GB" sz="2000" dirty="0" err="1" smtClean="0">
                <a:latin typeface="Wingdings"/>
                <a:ea typeface="Wingdings"/>
                <a:cs typeface="Wingdings"/>
              </a:rPr>
              <a:t></a:t>
            </a:r>
            <a:r>
              <a:rPr lang="en-GB" sz="2000" dirty="0" smtClean="0"/>
              <a:t> </a:t>
            </a:r>
            <a:r>
              <a:rPr lang="en-US" dirty="0" smtClean="0"/>
              <a:t>Supports  XRB-AGN analogy</a:t>
            </a:r>
          </a:p>
          <a:p>
            <a:pPr>
              <a:buFont typeface="Wingdings" charset="2"/>
              <a:buNone/>
            </a:pPr>
            <a:r>
              <a:rPr lang="en-US" sz="1600" dirty="0" smtClean="0"/>
              <a:t>(e.g., </a:t>
            </a:r>
            <a:r>
              <a:rPr lang="en-US" sz="1600" dirty="0" err="1" smtClean="0"/>
              <a:t>Merloni</a:t>
            </a:r>
            <a:r>
              <a:rPr lang="en-US" sz="1600" dirty="0" smtClean="0"/>
              <a:t>, Heinz &amp; </a:t>
            </a:r>
            <a:r>
              <a:rPr lang="en-US" sz="1600" dirty="0" err="1" smtClean="0"/>
              <a:t>Matteo</a:t>
            </a:r>
            <a:r>
              <a:rPr lang="en-US" sz="1600" dirty="0" smtClean="0"/>
              <a:t> 2003; </a:t>
            </a:r>
            <a:r>
              <a:rPr lang="en-US" sz="1600" dirty="0" err="1" smtClean="0"/>
              <a:t>McHardy</a:t>
            </a:r>
            <a:r>
              <a:rPr lang="en-US" sz="1600" dirty="0" smtClean="0"/>
              <a:t> et al. 2006)</a:t>
            </a:r>
            <a:r>
              <a:rPr lang="en-US" sz="1600" dirty="0" smtClean="0">
                <a:solidFill>
                  <a:srgbClr val="FF3300"/>
                </a:solidFill>
              </a:rPr>
              <a:t> </a:t>
            </a:r>
          </a:p>
          <a:p>
            <a:pPr marL="457200" indent="-457200" eaLnBrk="0" hangingPunct="0">
              <a:spcBef>
                <a:spcPct val="0"/>
              </a:spcBef>
            </a:pPr>
            <a:endParaRPr lang="en-US" sz="2000" i="1" dirty="0" smtClean="0">
              <a:solidFill>
                <a:srgbClr val="FF3300"/>
              </a:solidFill>
            </a:endParaRPr>
          </a:p>
          <a:p>
            <a:pPr marL="457200" indent="-457200" eaLnBrk="0" hangingPunct="0">
              <a:spcBef>
                <a:spcPct val="0"/>
              </a:spcBef>
            </a:pPr>
            <a:endParaRPr lang="en-US" sz="2000" i="1" dirty="0" smtClean="0">
              <a:solidFill>
                <a:srgbClr val="FF3300"/>
              </a:solidFill>
            </a:endParaRPr>
          </a:p>
          <a:p>
            <a:pPr marL="457200" indent="-457200" eaLnBrk="0" hangingPunct="0">
              <a:spcBef>
                <a:spcPct val="0"/>
              </a:spcBef>
            </a:pPr>
            <a:endParaRPr lang="en-US" sz="2000" i="1" dirty="0"/>
          </a:p>
        </p:txBody>
      </p:sp>
      <p:sp>
        <p:nvSpPr>
          <p:cNvPr id="27" name="Rounded Rectangle 26"/>
          <p:cNvSpPr/>
          <p:nvPr/>
        </p:nvSpPr>
        <p:spPr>
          <a:xfrm>
            <a:off x="4801800" y="1143000"/>
            <a:ext cx="3964612" cy="492425"/>
          </a:xfrm>
          <a:prstGeom prst="roundRect">
            <a:avLst/>
          </a:prstGeom>
          <a:solidFill>
            <a:schemeClr val="accent6">
              <a:lumMod val="75000"/>
              <a:alpha val="23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6168976" y="2431399"/>
            <a:ext cx="2843213" cy="1919263"/>
            <a:chOff x="533400" y="4240402"/>
            <a:chExt cx="2899183" cy="1971650"/>
          </a:xfrm>
        </p:grpSpPr>
        <p:grpSp>
          <p:nvGrpSpPr>
            <p:cNvPr id="12" name="Group 1035"/>
            <p:cNvGrpSpPr>
              <a:grpSpLocks/>
            </p:cNvGrpSpPr>
            <p:nvPr/>
          </p:nvGrpSpPr>
          <p:grpSpPr bwMode="auto">
            <a:xfrm>
              <a:off x="533400" y="4435787"/>
              <a:ext cx="2881313" cy="1776265"/>
              <a:chOff x="3024" y="1296"/>
              <a:chExt cx="1815" cy="1298"/>
            </a:xfrm>
          </p:grpSpPr>
          <p:pic>
            <p:nvPicPr>
              <p:cNvPr id="14" name="Picture 1037" descr="xrb_inflexion1.gif                                             000971E5Macintosh HD                   BB7549B6: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024" y="1296"/>
                <a:ext cx="1815" cy="1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Rectangle 1038"/>
              <p:cNvSpPr>
                <a:spLocks noChangeArrowheads="1"/>
              </p:cNvSpPr>
              <p:nvPr/>
            </p:nvSpPr>
            <p:spPr bwMode="auto">
              <a:xfrm>
                <a:off x="3216" y="1920"/>
                <a:ext cx="768" cy="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/>
                  <a:t>XTE J1118+480</a:t>
                </a:r>
                <a:endParaRPr lang="en-US"/>
              </a:p>
            </p:txBody>
          </p:sp>
          <p:sp>
            <p:nvSpPr>
              <p:cNvPr id="16" name="Rectangle 1039"/>
              <p:cNvSpPr>
                <a:spLocks noChangeArrowheads="1"/>
              </p:cNvSpPr>
              <p:nvPr/>
            </p:nvSpPr>
            <p:spPr bwMode="auto">
              <a:xfrm>
                <a:off x="3936" y="1440"/>
                <a:ext cx="879" cy="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/>
                  <a:t>XTE J1550-564</a:t>
                </a:r>
                <a:endParaRPr lang="en-US"/>
              </a:p>
            </p:txBody>
          </p:sp>
        </p:grpSp>
        <p:sp>
          <p:nvSpPr>
            <p:cNvPr id="18" name="Rectangle 1042"/>
            <p:cNvSpPr>
              <a:spLocks noChangeArrowheads="1"/>
            </p:cNvSpPr>
            <p:nvPr/>
          </p:nvSpPr>
          <p:spPr bwMode="auto">
            <a:xfrm>
              <a:off x="1372128" y="4240402"/>
              <a:ext cx="2060455" cy="474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/>
                <a:t>Yuan et al. 2007, </a:t>
              </a:r>
              <a:r>
                <a:rPr lang="en-US" sz="1200" dirty="0" err="1"/>
                <a:t>ApJ</a:t>
              </a:r>
              <a:r>
                <a:rPr lang="en-US" sz="1200" dirty="0"/>
                <a:t> 658, 282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20236" y="3876218"/>
            <a:ext cx="3774606" cy="2403677"/>
            <a:chOff x="4101474" y="3895618"/>
            <a:chExt cx="4341975" cy="2521259"/>
          </a:xfrm>
        </p:grpSpPr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 rot="2040000" flipV="1">
              <a:off x="6346825" y="4273550"/>
              <a:ext cx="1706563" cy="4445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" name="Picture 1034" descr="xrb_inflexion.gif                                              000971E5Macintosh HD                   BB7549B6: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01474" y="4070293"/>
              <a:ext cx="4341975" cy="2346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1043"/>
            <p:cNvSpPr>
              <a:spLocks noChangeArrowheads="1"/>
            </p:cNvSpPr>
            <p:nvPr/>
          </p:nvSpPr>
          <p:spPr bwMode="auto">
            <a:xfrm>
              <a:off x="5825662" y="3895618"/>
              <a:ext cx="2262157" cy="242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r>
                <a:rPr lang="en-US" sz="900" dirty="0"/>
                <a:t>Wu &amp; </a:t>
              </a:r>
              <a:r>
                <a:rPr lang="en-US" sz="900" dirty="0" err="1"/>
                <a:t>Gu</a:t>
              </a:r>
              <a:r>
                <a:rPr lang="en-US" sz="900" dirty="0"/>
                <a:t> </a:t>
              </a:r>
              <a:r>
                <a:rPr lang="en-US" sz="900" dirty="0" smtClean="0"/>
                <a:t>2008, </a:t>
              </a:r>
              <a:r>
                <a:rPr lang="en-US" sz="900" dirty="0" err="1" smtClean="0"/>
                <a:t>ApJ</a:t>
              </a:r>
              <a:r>
                <a:rPr lang="en-US" sz="900" dirty="0" smtClean="0"/>
                <a:t> 682, 212</a:t>
              </a:r>
              <a:endParaRPr lang="en-US" sz="900" dirty="0"/>
            </a:p>
          </p:txBody>
        </p:sp>
      </p:grpSp>
      <p:pic>
        <p:nvPicPr>
          <p:cNvPr id="72706" name="Picture 8" descr="gamma_eddx.qso.gif                                             003452F8Macintosh HD                   BB7549B6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9294" y="1296888"/>
            <a:ext cx="3382401" cy="202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05800" cy="838200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An</a:t>
            </a:r>
            <a:r>
              <a:rPr lang="en-GB" sz="2800" dirty="0" smtClean="0">
                <a:solidFill>
                  <a:schemeClr val="tx1"/>
                </a:solidFill>
              </a:rPr>
              <a:t> inflection point in </a:t>
            </a:r>
            <a:r>
              <a:rPr lang="en-GB" sz="2800" dirty="0" err="1" smtClean="0">
                <a:solidFill>
                  <a:srgbClr val="D98F07"/>
                </a:solidFill>
                <a:sym typeface="Symbol" charset="2"/>
              </a:rPr>
              <a:t></a:t>
            </a:r>
            <a:r>
              <a:rPr lang="en-GB" sz="2800" dirty="0" smtClean="0">
                <a:solidFill>
                  <a:srgbClr val="D98F07"/>
                </a:solidFill>
                <a:sym typeface="Symbol" charset="2"/>
              </a:rPr>
              <a:t> − L/</a:t>
            </a:r>
            <a:r>
              <a:rPr lang="en-GB" sz="2800" dirty="0" err="1" smtClean="0">
                <a:solidFill>
                  <a:srgbClr val="D98F07"/>
                </a:solidFill>
                <a:sym typeface="Symbol" charset="2"/>
              </a:rPr>
              <a:t>L</a:t>
            </a:r>
            <a:r>
              <a:rPr lang="en-GB" sz="2800" baseline="-25000" dirty="0" err="1" smtClean="0">
                <a:solidFill>
                  <a:srgbClr val="D98F07"/>
                </a:solidFill>
                <a:sym typeface="Symbol" charset="2"/>
              </a:rPr>
              <a:t>edd</a:t>
            </a:r>
            <a:r>
              <a:rPr lang="en-GB" sz="2800" dirty="0" smtClean="0">
                <a:solidFill>
                  <a:srgbClr val="789091"/>
                </a:solidFill>
                <a:sym typeface="Symbol" charset="2"/>
              </a:rPr>
              <a:t>: what could it mean?</a:t>
            </a:r>
            <a:endParaRPr lang="en-GB" sz="2800" dirty="0">
              <a:solidFill>
                <a:srgbClr val="FF9900"/>
              </a:solidFill>
            </a:endParaRPr>
          </a:p>
        </p:txBody>
      </p:sp>
      <p:sp>
        <p:nvSpPr>
          <p:cNvPr id="72708" name="Rectangle 6"/>
          <p:cNvSpPr>
            <a:spLocks noChangeArrowheads="1"/>
          </p:cNvSpPr>
          <p:nvPr/>
        </p:nvSpPr>
        <p:spPr bwMode="auto">
          <a:xfrm>
            <a:off x="371369" y="1220236"/>
            <a:ext cx="5225556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marL="457200" indent="-457200">
              <a:buFont typeface="Times" charset="0"/>
              <a:buAutoNum type="arabicPeriod"/>
            </a:pPr>
            <a:r>
              <a:rPr lang="en-US" sz="2200" dirty="0"/>
              <a:t>Intrinsic absorption is blown away towards the</a:t>
            </a:r>
            <a:r>
              <a:rPr lang="en-US" sz="2200" dirty="0" smtClean="0"/>
              <a:t> (high) QSO  </a:t>
            </a:r>
            <a:r>
              <a:rPr lang="en-US" sz="2200" dirty="0"/>
              <a:t>accretion rates.</a:t>
            </a:r>
          </a:p>
          <a:p>
            <a:pPr marL="457200" indent="-457200">
              <a:buFont typeface="Times" charset="0"/>
              <a:buNone/>
            </a:pPr>
            <a:r>
              <a:rPr lang="en-US" sz="2000" dirty="0">
                <a:solidFill>
                  <a:srgbClr val="C83336"/>
                </a:solidFill>
              </a:rPr>
              <a:t>	</a:t>
            </a:r>
            <a:r>
              <a:rPr lang="en-US" sz="2000" dirty="0" smtClean="0">
                <a:solidFill>
                  <a:srgbClr val="C83336"/>
                </a:solidFill>
              </a:rPr>
              <a:t>	</a:t>
            </a:r>
            <a:r>
              <a:rPr lang="en-US" dirty="0" err="1" smtClean="0">
                <a:solidFill>
                  <a:srgbClr val="800000"/>
                </a:solidFill>
                <a:ea typeface="Century Gothic" charset="0"/>
                <a:cs typeface="Century Gothic" charset="0"/>
                <a:sym typeface="Wingdings" charset="2"/>
              </a:rPr>
              <a:t></a:t>
            </a:r>
            <a:r>
              <a:rPr lang="en-US" sz="2000" dirty="0" smtClean="0">
                <a:solidFill>
                  <a:srgbClr val="C83336"/>
                </a:solidFill>
              </a:rPr>
              <a:t> </a:t>
            </a:r>
            <a:r>
              <a:rPr lang="en-US" sz="2000" dirty="0">
                <a:solidFill>
                  <a:srgbClr val="C83336"/>
                </a:solidFill>
              </a:rPr>
              <a:t>Explanation for the dearth of</a:t>
            </a:r>
            <a:r>
              <a:rPr lang="en-US" sz="2000" dirty="0" smtClean="0">
                <a:solidFill>
                  <a:srgbClr val="C83336"/>
                </a:solidFill>
              </a:rPr>
              <a:t> 	obscured (type II) </a:t>
            </a:r>
            <a:r>
              <a:rPr lang="en-US" sz="2000" dirty="0" err="1" smtClean="0">
                <a:solidFill>
                  <a:srgbClr val="C83336"/>
                </a:solidFill>
              </a:rPr>
              <a:t>QSOs</a:t>
            </a:r>
            <a:endParaRPr lang="en-US" sz="2000" dirty="0" smtClean="0">
              <a:solidFill>
                <a:srgbClr val="C83336"/>
              </a:solidFill>
            </a:endParaRPr>
          </a:p>
          <a:p>
            <a:pPr marL="457200" indent="-457200">
              <a:buFont typeface="Times" charset="0"/>
              <a:buNone/>
            </a:pPr>
            <a:endParaRPr lang="en-US" sz="2000" dirty="0" smtClean="0">
              <a:solidFill>
                <a:srgbClr val="C83336"/>
              </a:solidFill>
            </a:endParaRPr>
          </a:p>
          <a:p>
            <a:pPr marL="457200" indent="-457200">
              <a:buFont typeface="Times" charset="0"/>
              <a:buNone/>
            </a:pPr>
            <a:endParaRPr lang="en-US" sz="2000" dirty="0" smtClean="0">
              <a:solidFill>
                <a:srgbClr val="C83336"/>
              </a:solidFill>
            </a:endParaRPr>
          </a:p>
          <a:p>
            <a:pPr marL="457200" indent="-457200">
              <a:buFont typeface="Times" charset="0"/>
              <a:buAutoNum type="arabicPeriod" startAt="2"/>
            </a:pPr>
            <a:r>
              <a:rPr lang="en-US" sz="2200" dirty="0" smtClean="0">
                <a:solidFill>
                  <a:srgbClr val="FF3300"/>
                </a:solidFill>
              </a:rPr>
              <a:t>A transition in the accretion mode: </a:t>
            </a:r>
          </a:p>
          <a:p>
            <a:pPr marL="457200" indent="-457200">
              <a:buFont typeface="Times" charset="0"/>
              <a:buNone/>
            </a:pPr>
            <a:r>
              <a:rPr lang="en-US" sz="2200" dirty="0" smtClean="0"/>
              <a:t>       RIAF(ADAF) --&gt; </a:t>
            </a:r>
            <a:r>
              <a:rPr lang="en-US" sz="2200" dirty="0" err="1" smtClean="0"/>
              <a:t>Shakura-Sunyaev</a:t>
            </a:r>
            <a:r>
              <a:rPr lang="en-US" sz="2200" dirty="0" smtClean="0"/>
              <a:t> standard accretion disk/corona</a:t>
            </a:r>
          </a:p>
          <a:p>
            <a:pPr marL="457200" indent="-457200">
              <a:buFont typeface="Times" charset="0"/>
              <a:buNone/>
            </a:pPr>
            <a:endParaRPr lang="en-US" sz="2000" dirty="0" smtClean="0">
              <a:solidFill>
                <a:srgbClr val="C83336"/>
              </a:solidFill>
            </a:endParaRPr>
          </a:p>
          <a:p>
            <a:pPr marL="457200" indent="-457200">
              <a:buFont typeface="Times" charset="0"/>
              <a:buNone/>
            </a:pPr>
            <a:r>
              <a:rPr lang="en-US" sz="2000" dirty="0" smtClean="0">
                <a:solidFill>
                  <a:srgbClr val="C83336"/>
                </a:solidFill>
              </a:rPr>
              <a:t>-increase in </a:t>
            </a:r>
            <a:r>
              <a:rPr lang="en-GB" sz="2000" dirty="0" smtClean="0">
                <a:solidFill>
                  <a:srgbClr val="D98F07"/>
                </a:solidFill>
                <a:sym typeface="Symbol" charset="2"/>
              </a:rPr>
              <a:t>L/</a:t>
            </a:r>
            <a:r>
              <a:rPr lang="en-GB" sz="2000" dirty="0" err="1" smtClean="0">
                <a:solidFill>
                  <a:srgbClr val="D98F07"/>
                </a:solidFill>
                <a:sym typeface="Symbol" charset="2"/>
              </a:rPr>
              <a:t>L</a:t>
            </a:r>
            <a:r>
              <a:rPr lang="en-GB" sz="2000" baseline="-25000" dirty="0" err="1" smtClean="0">
                <a:solidFill>
                  <a:srgbClr val="D98F07"/>
                </a:solidFill>
                <a:sym typeface="Symbol" charset="2"/>
              </a:rPr>
              <a:t>edd</a:t>
            </a:r>
            <a:r>
              <a:rPr lang="en-US" dirty="0" err="1" smtClean="0">
                <a:solidFill>
                  <a:srgbClr val="800000"/>
                </a:solidFill>
                <a:ea typeface="Century Gothic" charset="0"/>
                <a:cs typeface="Century Gothic" charset="0"/>
                <a:sym typeface="Wingdings" charset="2"/>
              </a:rPr>
              <a:t></a:t>
            </a:r>
            <a:r>
              <a:rPr lang="en-US" sz="2000" dirty="0" smtClean="0">
                <a:solidFill>
                  <a:srgbClr val="C83336"/>
                </a:solidFill>
              </a:rPr>
              <a:t> increase in Compton-</a:t>
            </a:r>
            <a:r>
              <a:rPr lang="en-US" sz="2000" i="1" dirty="0" err="1" smtClean="0">
                <a:solidFill>
                  <a:srgbClr val="C83336"/>
                </a:solidFill>
              </a:rPr>
              <a:t>y</a:t>
            </a:r>
            <a:r>
              <a:rPr lang="en-US" sz="2000" dirty="0" smtClean="0">
                <a:solidFill>
                  <a:srgbClr val="C83336"/>
                </a:solidFill>
              </a:rPr>
              <a:t> parameter </a:t>
            </a:r>
            <a:r>
              <a:rPr lang="en-US" dirty="0" err="1" smtClean="0">
                <a:solidFill>
                  <a:srgbClr val="800000"/>
                </a:solidFill>
                <a:ea typeface="Century Gothic" charset="0"/>
                <a:cs typeface="Century Gothic" charset="0"/>
                <a:sym typeface="Wingdings" charset="2"/>
              </a:rPr>
              <a:t></a:t>
            </a:r>
            <a:r>
              <a:rPr lang="en-US" sz="2000" dirty="0" smtClean="0">
                <a:solidFill>
                  <a:srgbClr val="C83336"/>
                </a:solidFill>
              </a:rPr>
              <a:t> harder spectrum.</a:t>
            </a:r>
          </a:p>
          <a:p>
            <a:pPr marL="457200" indent="-457200">
              <a:buFont typeface="Times" charset="0"/>
              <a:buNone/>
            </a:pPr>
            <a:r>
              <a:rPr lang="en-US" sz="2000" dirty="0" smtClean="0">
                <a:solidFill>
                  <a:srgbClr val="266220"/>
                </a:solidFill>
              </a:rPr>
              <a:t>-further increase in </a:t>
            </a:r>
            <a:r>
              <a:rPr lang="en-GB" sz="2000" dirty="0" smtClean="0">
                <a:solidFill>
                  <a:srgbClr val="D98F07"/>
                </a:solidFill>
                <a:sym typeface="Symbol" charset="2"/>
              </a:rPr>
              <a:t>L/</a:t>
            </a:r>
            <a:r>
              <a:rPr lang="en-GB" sz="2000" dirty="0" err="1" smtClean="0">
                <a:solidFill>
                  <a:srgbClr val="D98F07"/>
                </a:solidFill>
                <a:sym typeface="Symbol" charset="2"/>
              </a:rPr>
              <a:t>L</a:t>
            </a:r>
            <a:r>
              <a:rPr lang="en-GB" sz="2000" baseline="-25000" dirty="0" err="1" smtClean="0">
                <a:solidFill>
                  <a:srgbClr val="D98F07"/>
                </a:solidFill>
                <a:sym typeface="Symbol" charset="2"/>
              </a:rPr>
              <a:t>edd</a:t>
            </a:r>
            <a:r>
              <a:rPr lang="en-GB" sz="2000" baseline="-25000" dirty="0" smtClean="0">
                <a:solidFill>
                  <a:srgbClr val="D98F07"/>
                </a:solidFill>
                <a:sym typeface="Symbol" charset="2"/>
              </a:rPr>
              <a:t> </a:t>
            </a:r>
            <a:r>
              <a:rPr lang="en-US" dirty="0" err="1" smtClean="0">
                <a:solidFill>
                  <a:srgbClr val="266220"/>
                </a:solidFill>
                <a:ea typeface="Century Gothic" charset="0"/>
                <a:cs typeface="Century Gothic" charset="0"/>
                <a:sym typeface="Wingdings" charset="2"/>
              </a:rPr>
              <a:t></a:t>
            </a:r>
            <a:r>
              <a:rPr lang="en-US" sz="2000" dirty="0" smtClean="0">
                <a:solidFill>
                  <a:srgbClr val="266220"/>
                </a:solidFill>
              </a:rPr>
              <a:t> increase energy release </a:t>
            </a:r>
            <a:r>
              <a:rPr lang="en-US" dirty="0" err="1" smtClean="0">
                <a:solidFill>
                  <a:srgbClr val="266220"/>
                </a:solidFill>
                <a:ea typeface="Century Gothic" charset="0"/>
                <a:cs typeface="Century Gothic" charset="0"/>
                <a:sym typeface="Wingdings" charset="2"/>
              </a:rPr>
              <a:t></a:t>
            </a:r>
            <a:r>
              <a:rPr lang="en-US" sz="2000" dirty="0" smtClean="0">
                <a:solidFill>
                  <a:srgbClr val="266220"/>
                </a:solidFill>
              </a:rPr>
              <a:t> decrease in T </a:t>
            </a:r>
            <a:r>
              <a:rPr lang="en-US" dirty="0" err="1" smtClean="0">
                <a:solidFill>
                  <a:srgbClr val="266220"/>
                </a:solidFill>
                <a:ea typeface="Century Gothic" charset="0"/>
                <a:cs typeface="Century Gothic" charset="0"/>
                <a:sym typeface="Wingdings" charset="2"/>
              </a:rPr>
              <a:t></a:t>
            </a:r>
            <a:r>
              <a:rPr lang="en-US" sz="2000" dirty="0" smtClean="0">
                <a:solidFill>
                  <a:srgbClr val="266220"/>
                </a:solidFill>
              </a:rPr>
              <a:t> weaken corona, lower optical depth </a:t>
            </a:r>
            <a:r>
              <a:rPr lang="en-US" dirty="0" err="1" smtClean="0">
                <a:solidFill>
                  <a:srgbClr val="266220"/>
                </a:solidFill>
                <a:ea typeface="Century Gothic" charset="0"/>
                <a:cs typeface="Century Gothic" charset="0"/>
                <a:sym typeface="Wingdings" charset="2"/>
              </a:rPr>
              <a:t></a:t>
            </a:r>
            <a:r>
              <a:rPr lang="en-US" sz="2000" dirty="0" smtClean="0">
                <a:solidFill>
                  <a:srgbClr val="800000"/>
                </a:solidFill>
                <a:ea typeface="Century Gothic" charset="0"/>
                <a:cs typeface="Century Gothic" charset="0"/>
                <a:sym typeface="Wingdings" charset="2"/>
              </a:rPr>
              <a:t> </a:t>
            </a:r>
            <a:r>
              <a:rPr lang="en-US" sz="2000" dirty="0" smtClean="0">
                <a:solidFill>
                  <a:srgbClr val="266220"/>
                </a:solidFill>
              </a:rPr>
              <a:t>reduction in </a:t>
            </a:r>
            <a:r>
              <a:rPr lang="en-US" sz="2000" i="1" dirty="0" err="1" smtClean="0">
                <a:solidFill>
                  <a:srgbClr val="266220"/>
                </a:solidFill>
              </a:rPr>
              <a:t>y</a:t>
            </a:r>
            <a:r>
              <a:rPr lang="en-US" sz="2000" dirty="0" smtClean="0">
                <a:solidFill>
                  <a:srgbClr val="266220"/>
                </a:solidFill>
              </a:rPr>
              <a:t>-parameter </a:t>
            </a:r>
            <a:r>
              <a:rPr lang="en-US" dirty="0" err="1" smtClean="0">
                <a:solidFill>
                  <a:srgbClr val="266220"/>
                </a:solidFill>
                <a:ea typeface="Century Gothic" charset="0"/>
                <a:cs typeface="Century Gothic" charset="0"/>
                <a:sym typeface="Wingdings" charset="2"/>
              </a:rPr>
              <a:t></a:t>
            </a:r>
            <a:r>
              <a:rPr lang="en-US" sz="2000" dirty="0" smtClean="0">
                <a:solidFill>
                  <a:srgbClr val="266220"/>
                </a:solidFill>
              </a:rPr>
              <a:t> softer spectra.</a:t>
            </a:r>
            <a:endParaRPr lang="en-US" sz="2000" dirty="0" smtClean="0">
              <a:solidFill>
                <a:srgbClr val="C83336"/>
              </a:solidFill>
            </a:endParaRPr>
          </a:p>
          <a:p>
            <a:pPr marL="457200" indent="-457200">
              <a:buFont typeface="Times" charset="0"/>
              <a:buNone/>
            </a:pPr>
            <a:endParaRPr lang="en-US" sz="2000" dirty="0">
              <a:solidFill>
                <a:srgbClr val="C8333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9123" y="1296888"/>
            <a:ext cx="7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AGNs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77105" y="410705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XRBs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sin_accretion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792" y="471110"/>
            <a:ext cx="2910059" cy="29002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0735" y="3772155"/>
            <a:ext cx="6744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accent6"/>
                </a:solidFill>
                <a:latin typeface="Wingdings"/>
                <a:ea typeface="Wingdings"/>
                <a:cs typeface="Wingdings"/>
              </a:rPr>
              <a:t></a:t>
            </a:r>
            <a:r>
              <a:rPr lang="en-US" sz="2000" dirty="0" smtClean="0">
                <a:solidFill>
                  <a:schemeClr val="accent6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sz="2800" dirty="0" smtClean="0">
                <a:solidFill>
                  <a:schemeClr val="accent6"/>
                </a:solidFill>
              </a:rPr>
              <a:t>Is the inflection/correlation real? Caveats: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738" y="4264980"/>
            <a:ext cx="7844583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 Optical spectral measurements not homogeneous for type 1 and 2.</a:t>
            </a:r>
          </a:p>
          <a:p>
            <a:r>
              <a:rPr lang="en-US" sz="800" dirty="0" smtClean="0"/>
              <a:t>   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bh</a:t>
            </a:r>
            <a:r>
              <a:rPr lang="en-US" sz="2000" dirty="0" smtClean="0"/>
              <a:t> estimated based on different methods.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rgbClr val="660066"/>
                </a:solidFill>
              </a:rPr>
              <a:t>M−σ* for </a:t>
            </a:r>
            <a:r>
              <a:rPr lang="en-US" dirty="0" err="1" smtClean="0">
                <a:solidFill>
                  <a:srgbClr val="660066"/>
                </a:solidFill>
              </a:rPr>
              <a:t>NELG+passive</a:t>
            </a:r>
            <a:r>
              <a:rPr lang="en-US" dirty="0" smtClean="0">
                <a:solidFill>
                  <a:srgbClr val="660066"/>
                </a:solidFill>
              </a:rPr>
              <a:t> galaxies; broad line fitting for BLAGN</a:t>
            </a:r>
          </a:p>
          <a:p>
            <a:pPr lvl="1"/>
            <a:r>
              <a:rPr lang="en-US" sz="800" dirty="0" smtClean="0">
                <a:solidFill>
                  <a:srgbClr val="660066"/>
                </a:solidFill>
              </a:rPr>
              <a:t>    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bolometric corrections not trustworthy, particularly for </a:t>
            </a:r>
            <a:r>
              <a:rPr lang="en-US" sz="2000" dirty="0" err="1" smtClean="0"/>
              <a:t>NELG+passives</a:t>
            </a:r>
            <a:r>
              <a:rPr lang="en-US" sz="2000" dirty="0" smtClean="0"/>
              <a:t>; 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rgbClr val="660066"/>
                </a:solidFill>
              </a:rPr>
              <a:t>no truly nuclear data available for low L objects.</a:t>
            </a:r>
          </a:p>
          <a:p>
            <a:pPr lvl="1"/>
            <a:r>
              <a:rPr lang="en-US" sz="800" dirty="0" smtClean="0">
                <a:solidFill>
                  <a:srgbClr val="660066"/>
                </a:solidFill>
              </a:rPr>
              <a:t>   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only simple power-law fits to X-ray data: </a:t>
            </a:r>
            <a:r>
              <a:rPr lang="en-GB" sz="2000" dirty="0" err="1" smtClean="0">
                <a:solidFill>
                  <a:srgbClr val="FF0000"/>
                </a:solidFill>
                <a:sym typeface="Symbol" charset="2"/>
              </a:rPr>
              <a:t></a:t>
            </a:r>
            <a:r>
              <a:rPr lang="en-GB" sz="2000" dirty="0" smtClean="0">
                <a:solidFill>
                  <a:srgbClr val="FF0000"/>
                </a:solidFill>
                <a:sym typeface="Symbol" charset="2"/>
              </a:rPr>
              <a:t> =hardness ratio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738" y="893619"/>
            <a:ext cx="612004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  ADAF accretion: negative correlation expected </a:t>
            </a:r>
          </a:p>
          <a:p>
            <a:r>
              <a:rPr lang="en-US" sz="2000" dirty="0" smtClean="0"/>
              <a:t>  </a:t>
            </a:r>
            <a:r>
              <a:rPr lang="en-US" sz="1600" dirty="0" smtClean="0"/>
              <a:t>(e.g., </a:t>
            </a:r>
            <a:r>
              <a:rPr lang="en-US" sz="1600" dirty="0" err="1" smtClean="0"/>
              <a:t>Esin</a:t>
            </a:r>
            <a:r>
              <a:rPr lang="en-US" sz="1600" dirty="0" smtClean="0"/>
              <a:t>, McClintock &amp; </a:t>
            </a:r>
            <a:r>
              <a:rPr lang="en-US" sz="1600" dirty="0" err="1" smtClean="0"/>
              <a:t>Narayan</a:t>
            </a:r>
            <a:r>
              <a:rPr lang="en-US" sz="1600" dirty="0" smtClean="0"/>
              <a:t> 1997)</a:t>
            </a:r>
          </a:p>
          <a:p>
            <a:r>
              <a:rPr lang="en-US" sz="900" dirty="0" smtClean="0"/>
              <a:t>  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000" dirty="0"/>
              <a:t> </a:t>
            </a:r>
            <a:r>
              <a:rPr lang="en-US" sz="2000" dirty="0" smtClean="0"/>
              <a:t>synchrotron emission from relativistic  jet </a:t>
            </a:r>
          </a:p>
          <a:p>
            <a:r>
              <a:rPr lang="en-US" sz="1600" dirty="0" smtClean="0"/>
              <a:t>   (e.g., </a:t>
            </a:r>
            <a:r>
              <a:rPr lang="en-US" sz="1600" dirty="0" err="1" smtClean="0"/>
              <a:t>Falcke</a:t>
            </a:r>
            <a:r>
              <a:rPr lang="en-US" sz="1600" dirty="0" smtClean="0"/>
              <a:t> et al. 2004, </a:t>
            </a:r>
            <a:r>
              <a:rPr lang="en-US" sz="1600" dirty="0" smtClean="0">
                <a:sym typeface="Wingdings"/>
              </a:rPr>
              <a:t>Wu et al. 2007, </a:t>
            </a:r>
            <a:r>
              <a:rPr lang="en-US" sz="1600" dirty="0" err="1" smtClean="0"/>
              <a:t>Gliozzi</a:t>
            </a:r>
            <a:r>
              <a:rPr lang="en-US" sz="1600" dirty="0" smtClean="0"/>
              <a:t> et al. 2008)</a:t>
            </a:r>
            <a:r>
              <a:rPr lang="en-US" sz="2000" dirty="0" smtClean="0"/>
              <a:t>  </a:t>
            </a:r>
          </a:p>
          <a:p>
            <a:r>
              <a:rPr lang="en-US" sz="2000" dirty="0" smtClean="0">
                <a:sym typeface="Wingdings"/>
              </a:rPr>
              <a:t>	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smtClean="0"/>
              <a:t>possibly for Lx/</a:t>
            </a:r>
            <a:r>
              <a:rPr lang="en-US" sz="2000" dirty="0" err="1" smtClean="0"/>
              <a:t>L</a:t>
            </a:r>
            <a:r>
              <a:rPr lang="en-US" sz="2000" baseline="-25000" dirty="0" err="1" smtClean="0"/>
              <a:t>edd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&lt; 10</a:t>
            </a:r>
            <a:r>
              <a:rPr lang="en-US" sz="2000" baseline="30000" dirty="0" smtClean="0"/>
              <a:t>-6 </a:t>
            </a:r>
            <a:endParaRPr lang="en-US" sz="1600" baseline="30000" dirty="0" smtClean="0"/>
          </a:p>
          <a:p>
            <a:r>
              <a:rPr lang="en-US" sz="900" dirty="0" smtClean="0"/>
              <a:t> 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 2-zone accretion disk, i.e., outer standard disk + inner ADAF  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>
                <a:sym typeface="Wingdings"/>
              </a:rPr>
              <a:t> to manage the inflection point </a:t>
            </a:r>
            <a:r>
              <a:rPr lang="en-US" sz="1600" dirty="0" smtClean="0">
                <a:sym typeface="Wingdings"/>
              </a:rPr>
              <a:t>(e.g., Lu &amp; Yu 1999)</a:t>
            </a:r>
            <a:endParaRPr lang="en-US" sz="16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996023" y="1409342"/>
            <a:ext cx="193013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49" y="274638"/>
            <a:ext cx="5358593" cy="634471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2000" dirty="0" err="1" smtClean="0">
                <a:solidFill>
                  <a:srgbClr val="F79646"/>
                </a:solidFill>
                <a:latin typeface="Wingdings"/>
                <a:ea typeface="Wingdings"/>
                <a:cs typeface="Wingdings"/>
              </a:rPr>
              <a:t></a:t>
            </a:r>
            <a:r>
              <a:rPr lang="en-US" sz="2000" dirty="0" smtClean="0">
                <a:solidFill>
                  <a:srgbClr val="F79646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sz="2800" dirty="0" smtClean="0">
                <a:solidFill>
                  <a:srgbClr val="F79646"/>
                </a:solidFill>
              </a:rPr>
              <a:t>Does it make physical sense? </a:t>
            </a:r>
            <a:endParaRPr lang="en-US" sz="2800" dirty="0">
              <a:solidFill>
                <a:srgbClr val="F7964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46565" y="3138826"/>
            <a:ext cx="1050964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log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ν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(Hz)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5255031" y="1957753"/>
            <a:ext cx="1466154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595959"/>
                </a:solidFill>
              </a:rPr>
              <a:t>log νL</a:t>
            </a:r>
            <a:r>
              <a:rPr lang="en-US" baseline="-25000" dirty="0" smtClean="0">
                <a:solidFill>
                  <a:srgbClr val="595959"/>
                </a:solidFill>
              </a:rPr>
              <a:t>ν</a:t>
            </a:r>
            <a:r>
              <a:rPr lang="en-US" dirty="0" smtClean="0">
                <a:solidFill>
                  <a:srgbClr val="595959"/>
                </a:solidFill>
              </a:rPr>
              <a:t> (erg/</a:t>
            </a:r>
            <a:r>
              <a:rPr lang="en-US" dirty="0" err="1" smtClean="0">
                <a:solidFill>
                  <a:srgbClr val="595959"/>
                </a:solidFill>
              </a:rPr>
              <a:t>s</a:t>
            </a:r>
            <a:r>
              <a:rPr lang="en-US" dirty="0" smtClean="0">
                <a:solidFill>
                  <a:srgbClr val="595959"/>
                </a:solidFill>
              </a:rPr>
              <a:t>)</a:t>
            </a: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05800" cy="838200"/>
          </a:xfrm>
        </p:spPr>
        <p:txBody>
          <a:bodyPr>
            <a:normAutofit/>
          </a:bodyPr>
          <a:lstStyle/>
          <a:p>
            <a:r>
              <a:rPr lang="en-GB" sz="2800" dirty="0" err="1" smtClean="0">
                <a:solidFill>
                  <a:srgbClr val="D98F07"/>
                </a:solidFill>
                <a:sym typeface="Symbol" charset="2"/>
              </a:rPr>
              <a:t></a:t>
            </a:r>
            <a:r>
              <a:rPr lang="en-GB" sz="2800" dirty="0" smtClean="0">
                <a:solidFill>
                  <a:srgbClr val="D98F07"/>
                </a:solidFill>
                <a:sym typeface="Symbol" charset="2"/>
              </a:rPr>
              <a:t> − L/</a:t>
            </a:r>
            <a:r>
              <a:rPr lang="en-GB" sz="2800" dirty="0" err="1" smtClean="0">
                <a:solidFill>
                  <a:srgbClr val="D98F07"/>
                </a:solidFill>
                <a:sym typeface="Symbol" charset="2"/>
              </a:rPr>
              <a:t>L</a:t>
            </a:r>
            <a:r>
              <a:rPr lang="en-GB" sz="2800" baseline="-25000" dirty="0" err="1" smtClean="0">
                <a:solidFill>
                  <a:srgbClr val="D98F07"/>
                </a:solidFill>
                <a:sym typeface="Symbol" charset="2"/>
              </a:rPr>
              <a:t>edd</a:t>
            </a:r>
            <a:r>
              <a:rPr lang="en-GB" sz="2800" dirty="0" smtClean="0">
                <a:solidFill>
                  <a:srgbClr val="789091"/>
                </a:solidFill>
                <a:sym typeface="Symbol" charset="2"/>
              </a:rPr>
              <a:t>: new data &amp; better measurements</a:t>
            </a:r>
            <a:endParaRPr lang="en-GB" sz="2800" dirty="0">
              <a:solidFill>
                <a:srgbClr val="FF99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726" y="1142999"/>
            <a:ext cx="4126215" cy="5610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b="1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~600</a:t>
            </a:r>
            <a:r>
              <a:rPr lang="en-GB" sz="20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Chandra Source </a:t>
            </a:r>
            <a:r>
              <a:rPr lang="en-GB" sz="2000" dirty="0" err="1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Catalog</a:t>
            </a:r>
            <a:r>
              <a:rPr lang="en-GB" sz="20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-- SDSS (DR7) galaxies with spectra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 err="1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z</a:t>
            </a:r>
            <a:r>
              <a:rPr lang="en-GB" sz="20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&lt; 0.37, to include H</a:t>
            </a:r>
            <a:r>
              <a:rPr lang="en-GB" sz="20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  <a:sym typeface="Symbol" charset="2"/>
              </a:rPr>
              <a:t>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  <a:cs typeface="ＭＳ Ｐゴシック" charset="-128"/>
                <a:sym typeface="Symbol" charset="2"/>
              </a:rPr>
              <a:t>include BLAGN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 smtClean="0">
                <a:solidFill>
                  <a:srgbClr val="800000"/>
                </a:solidFill>
                <a:ea typeface="ＭＳ Ｐゴシック" charset="-128"/>
                <a:cs typeface="ＭＳ Ｐゴシック" charset="-128"/>
                <a:sym typeface="Symbol" charset="2"/>
              </a:rPr>
              <a:t>Improved and homogeneously applied optical spectral fitting/analysis for type I &amp; II sources.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ＭＳ Ｐゴシック" charset="-128"/>
                <a:sym typeface="Symbol" charset="2"/>
              </a:rPr>
              <a:t>M</a:t>
            </a:r>
            <a:r>
              <a:rPr lang="en-GB" sz="2000" baseline="-25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ＭＳ Ｐゴシック" charset="-128"/>
                <a:sym typeface="Symbol" charset="2"/>
              </a:rPr>
              <a:t>bh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ＭＳ Ｐゴシック" charset="-128"/>
                <a:sym typeface="Symbol" charset="2"/>
              </a:rPr>
              <a:t> estimated consistently throughout the sample.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ea typeface="ＭＳ Ｐゴシック" charset="-128"/>
              <a:cs typeface="ＭＳ Ｐゴシック" charset="-128"/>
              <a:sym typeface="Symbol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4ECD41"/>
                </a:solidFill>
              </a:rPr>
              <a:t>simultaneous</a:t>
            </a:r>
            <a:r>
              <a:rPr lang="en-US" sz="2000" dirty="0" smtClean="0">
                <a:solidFill>
                  <a:srgbClr val="4ECD41"/>
                </a:solidFill>
              </a:rPr>
              <a:t> X-ray spectral </a:t>
            </a:r>
            <a:r>
              <a:rPr lang="en-US" sz="2000" dirty="0">
                <a:solidFill>
                  <a:srgbClr val="4ECD41"/>
                </a:solidFill>
              </a:rPr>
              <a:t>fitting </a:t>
            </a:r>
            <a:r>
              <a:rPr lang="en-US" sz="2000" dirty="0" smtClean="0"/>
              <a:t>of sources </a:t>
            </a:r>
            <a:r>
              <a:rPr lang="en-US" sz="2000" dirty="0"/>
              <a:t>with multiple observations</a:t>
            </a:r>
            <a:r>
              <a:rPr lang="en-US" sz="2000" dirty="0" smtClean="0"/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careful about </a:t>
            </a:r>
            <a:r>
              <a:rPr lang="en-US" sz="2000" dirty="0" smtClean="0"/>
              <a:t>background modeling using </a:t>
            </a:r>
            <a:r>
              <a:rPr lang="en-US" sz="2000" dirty="0"/>
              <a:t>Cash statistic fitting</a:t>
            </a:r>
            <a:r>
              <a:rPr lang="en-US" sz="2000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sz="2000" dirty="0" smtClean="0"/>
              <a:t>  </a:t>
            </a:r>
            <a:r>
              <a:rPr lang="en-US" sz="2000" dirty="0"/>
              <a:t>parameter </a:t>
            </a:r>
            <a:r>
              <a:rPr lang="en-US" sz="2000" dirty="0" smtClean="0"/>
              <a:t>estimates for </a:t>
            </a:r>
            <a:r>
              <a:rPr lang="en-US" sz="2000" dirty="0"/>
              <a:t>low-count sources.</a:t>
            </a:r>
            <a:endParaRPr lang="en-GB" sz="2000" dirty="0" smtClean="0">
              <a:solidFill>
                <a:srgbClr val="800000"/>
              </a:solidFill>
              <a:ea typeface="ＭＳ Ｐゴシック" charset="-128"/>
              <a:cs typeface="ＭＳ Ｐゴシック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2200" dirty="0" smtClean="0">
              <a:solidFill>
                <a:srgbClr val="80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" name="Picture 6" descr="csc_bpt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941" y="3511176"/>
            <a:ext cx="4581228" cy="2942591"/>
          </a:xfrm>
          <a:prstGeom prst="rect">
            <a:avLst/>
          </a:prstGeom>
        </p:spPr>
      </p:pic>
      <p:pic>
        <p:nvPicPr>
          <p:cNvPr id="8" name="Picture 7" descr="zhou_spec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786" y="1361888"/>
            <a:ext cx="4752414" cy="161140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3899647" y="2256118"/>
            <a:ext cx="717177" cy="717176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3892178" y="2980767"/>
            <a:ext cx="732116" cy="717174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21663" y="1238979"/>
            <a:ext cx="21397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à</a:t>
            </a:r>
            <a:r>
              <a:rPr lang="en-US" sz="1100" dirty="0" smtClean="0"/>
              <a:t> la Zhou et al. 2006,ApJS,166,128  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4718424" y="3620743"/>
            <a:ext cx="61557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/>
              <a:t>BLAGN</a:t>
            </a:r>
            <a:endParaRPr lang="en-US" sz="900" dirty="0"/>
          </a:p>
        </p:txBody>
      </p:sp>
      <p:sp>
        <p:nvSpPr>
          <p:cNvPr id="18" name="TextBox 17"/>
          <p:cNvSpPr txBox="1"/>
          <p:nvPr/>
        </p:nvSpPr>
        <p:spPr>
          <a:xfrm>
            <a:off x="4718424" y="4899970"/>
            <a:ext cx="61557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/>
              <a:t>NELG</a:t>
            </a:r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4905522" y="6139889"/>
            <a:ext cx="825867" cy="307777"/>
          </a:xfrm>
          <a:prstGeom prst="rect">
            <a:avLst/>
          </a:prstGeom>
          <a:solidFill>
            <a:schemeClr val="bg1"/>
          </a:solidFill>
          <a:effectLst>
            <a:softEdge rad="101600"/>
          </a:effectLst>
        </p:spPr>
        <p:txBody>
          <a:bodyPr wrap="none" rtlCol="0">
            <a:spAutoFit/>
          </a:bodyPr>
          <a:lstStyle/>
          <a:p>
            <a:r>
              <a:rPr lang="en-US" sz="1400" dirty="0" smtClean="0"/>
              <a:t>[N II]/Hα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720126" y="6156154"/>
            <a:ext cx="813043" cy="307777"/>
          </a:xfrm>
          <a:prstGeom prst="rect">
            <a:avLst/>
          </a:prstGeom>
          <a:solidFill>
            <a:schemeClr val="bg1"/>
          </a:solidFill>
          <a:effectLst>
            <a:softEdge rad="88900"/>
          </a:effectLst>
        </p:spPr>
        <p:txBody>
          <a:bodyPr wrap="none" rtlCol="0">
            <a:spAutoFit/>
          </a:bodyPr>
          <a:lstStyle/>
          <a:p>
            <a:r>
              <a:rPr lang="en-US" sz="1400" dirty="0" smtClean="0"/>
              <a:t>[O I]/Hα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353867" y="6125652"/>
            <a:ext cx="791390" cy="307777"/>
          </a:xfrm>
          <a:prstGeom prst="rect">
            <a:avLst/>
          </a:prstGeom>
          <a:solidFill>
            <a:schemeClr val="bg1"/>
          </a:solidFill>
          <a:effectLst>
            <a:softEdge rad="101600"/>
          </a:effectLst>
        </p:spPr>
        <p:txBody>
          <a:bodyPr wrap="none" rtlCol="0">
            <a:spAutoFit/>
          </a:bodyPr>
          <a:lstStyle/>
          <a:p>
            <a:r>
              <a:rPr lang="en-US" sz="1400" dirty="0" smtClean="0"/>
              <a:t>[S II]/Hα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196386" y="3816538"/>
            <a:ext cx="400110" cy="774185"/>
          </a:xfrm>
          <a:prstGeom prst="rect">
            <a:avLst/>
          </a:prstGeom>
          <a:solidFill>
            <a:schemeClr val="bg1"/>
          </a:solidFill>
          <a:effectLst>
            <a:softEdge rad="101600"/>
          </a:effectLst>
        </p:spPr>
        <p:txBody>
          <a:bodyPr vert="vert270" wrap="none" rtlCol="0" anchor="t" anchorCtr="0">
            <a:spAutoFit/>
          </a:bodyPr>
          <a:lstStyle/>
          <a:p>
            <a:r>
              <a:rPr lang="en-US" sz="1400" dirty="0" smtClean="0"/>
              <a:t>[O III]/Hβ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216714" y="5146677"/>
            <a:ext cx="400110" cy="774185"/>
          </a:xfrm>
          <a:prstGeom prst="rect">
            <a:avLst/>
          </a:prstGeom>
          <a:solidFill>
            <a:schemeClr val="bg1"/>
          </a:solidFill>
          <a:effectLst>
            <a:softEdge rad="101600"/>
          </a:effectLst>
        </p:spPr>
        <p:txBody>
          <a:bodyPr vert="vert270" wrap="none" rtlCol="0" anchor="t" anchorCtr="0">
            <a:spAutoFit/>
          </a:bodyPr>
          <a:lstStyle/>
          <a:p>
            <a:r>
              <a:rPr lang="en-US" sz="1400" dirty="0" smtClean="0"/>
              <a:t>[O III]/Hβ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amma_edd210_5100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19" y="3433045"/>
            <a:ext cx="4050926" cy="3298099"/>
          </a:xfrm>
          <a:prstGeom prst="rect">
            <a:avLst/>
          </a:prstGeom>
        </p:spPr>
      </p:pic>
      <p:pic>
        <p:nvPicPr>
          <p:cNvPr id="7" name="Picture 6" descr="gamma_edd210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827592"/>
            <a:ext cx="4046049" cy="3298099"/>
          </a:xfrm>
          <a:prstGeom prst="rect">
            <a:avLst/>
          </a:prstGeom>
        </p:spPr>
      </p:pic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1822837" y="215154"/>
            <a:ext cx="6217610" cy="838200"/>
          </a:xfrm>
        </p:spPr>
        <p:txBody>
          <a:bodyPr>
            <a:normAutofit/>
          </a:bodyPr>
          <a:lstStyle/>
          <a:p>
            <a:r>
              <a:rPr lang="en-GB" sz="2600" dirty="0" err="1" smtClean="0">
                <a:solidFill>
                  <a:srgbClr val="D98F07"/>
                </a:solidFill>
                <a:sym typeface="Symbol" charset="2"/>
              </a:rPr>
              <a:t></a:t>
            </a:r>
            <a:r>
              <a:rPr lang="en-GB" sz="2600" dirty="0" smtClean="0">
                <a:solidFill>
                  <a:srgbClr val="D98F07"/>
                </a:solidFill>
                <a:sym typeface="Symbol" charset="2"/>
              </a:rPr>
              <a:t> − L/</a:t>
            </a:r>
            <a:r>
              <a:rPr lang="en-GB" sz="2600" dirty="0" err="1" smtClean="0">
                <a:solidFill>
                  <a:srgbClr val="D98F07"/>
                </a:solidFill>
                <a:sym typeface="Symbol" charset="2"/>
              </a:rPr>
              <a:t>L</a:t>
            </a:r>
            <a:r>
              <a:rPr lang="en-GB" sz="2600" baseline="-25000" dirty="0" err="1" smtClean="0">
                <a:solidFill>
                  <a:srgbClr val="D98F07"/>
                </a:solidFill>
                <a:sym typeface="Symbol" charset="2"/>
              </a:rPr>
              <a:t>edd</a:t>
            </a:r>
            <a:r>
              <a:rPr lang="en-GB" sz="2600" dirty="0" smtClean="0">
                <a:solidFill>
                  <a:srgbClr val="789091"/>
                </a:solidFill>
                <a:sym typeface="Symbol" charset="2"/>
              </a:rPr>
              <a:t>: constraints as a function of </a:t>
            </a:r>
            <a:r>
              <a:rPr lang="en-GB" sz="2600" dirty="0" err="1" smtClean="0">
                <a:solidFill>
                  <a:srgbClr val="789091"/>
                </a:solidFill>
                <a:sym typeface="Symbol" charset="2"/>
              </a:rPr>
              <a:t>M</a:t>
            </a:r>
            <a:r>
              <a:rPr lang="en-GB" sz="2600" baseline="-25000" dirty="0" err="1" smtClean="0">
                <a:solidFill>
                  <a:srgbClr val="789091"/>
                </a:solidFill>
                <a:sym typeface="Symbol" charset="2"/>
              </a:rPr>
              <a:t>bh</a:t>
            </a:r>
            <a:endParaRPr lang="en-GB" sz="2600" dirty="0">
              <a:solidFill>
                <a:srgbClr val="FF99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6326" y="1142999"/>
            <a:ext cx="4762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M</a:t>
            </a:r>
            <a:r>
              <a:rPr lang="en-US" sz="2000" baseline="-25000" dirty="0" err="1" smtClean="0"/>
              <a:t>bh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based on </a:t>
            </a:r>
            <a:r>
              <a:rPr lang="en-US" sz="2000" dirty="0" err="1" smtClean="0"/>
              <a:t>σ</a:t>
            </a:r>
            <a:r>
              <a:rPr lang="en-US" sz="2000" dirty="0" smtClean="0"/>
              <a:t>* for all objects</a:t>
            </a:r>
          </a:p>
          <a:p>
            <a:r>
              <a:rPr lang="en-US" sz="2000" dirty="0" smtClean="0"/>
              <a:t>--no particular dependence on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bh</a:t>
            </a:r>
            <a:r>
              <a:rPr lang="en-US" sz="2000" dirty="0" smtClean="0"/>
              <a:t>: </a:t>
            </a: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~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984807"/>
                </a:solidFill>
              </a:rPr>
              <a:t>same inflection point for all ranges</a:t>
            </a:r>
            <a:endParaRPr lang="en-US" sz="2000" dirty="0">
              <a:solidFill>
                <a:srgbClr val="984807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8545" y="5407705"/>
            <a:ext cx="38949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tighter correlation </a:t>
            </a:r>
            <a:r>
              <a:rPr lang="en-US" sz="2000" dirty="0" smtClean="0"/>
              <a:t>for BLAGN with </a:t>
            </a:r>
          </a:p>
          <a:p>
            <a:r>
              <a:rPr lang="en-US" sz="2000" dirty="0" err="1" smtClean="0"/>
              <a:t>M</a:t>
            </a:r>
            <a:r>
              <a:rPr lang="en-US" sz="2000" baseline="-25000" dirty="0" err="1" smtClean="0"/>
              <a:t>bh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based on FWHM(Hβ)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dirty="0" err="1" smtClean="0"/>
              <a:t>Laor</a:t>
            </a:r>
            <a:r>
              <a:rPr lang="en-US" dirty="0" smtClean="0"/>
              <a:t> et al. 1997: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sym typeface="Symbol" charset="2"/>
              </a:rPr>
              <a:t>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sym typeface="Symbol" charset="2"/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Symbol" charset="2"/>
              </a:rPr>
              <a:t> ~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FWHM(Hβ)</a:t>
            </a:r>
          </a:p>
          <a:p>
            <a:r>
              <a:rPr lang="en-US" sz="2000" dirty="0" smtClean="0"/>
              <a:t>  </a:t>
            </a:r>
            <a:endParaRPr lang="en-US" sz="2000" dirty="0"/>
          </a:p>
        </p:txBody>
      </p:sp>
      <p:pic>
        <p:nvPicPr>
          <p:cNvPr id="13" name="Picture 12" descr="gamma_edd210_mbh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5858" y="2221477"/>
            <a:ext cx="3763341" cy="3091015"/>
          </a:xfrm>
          <a:prstGeom prst="rect">
            <a:avLst/>
          </a:prstGeom>
        </p:spPr>
      </p:pic>
      <p:cxnSp>
        <p:nvCxnSpPr>
          <p:cNvPr id="19" name="Curved Connector 18"/>
          <p:cNvCxnSpPr/>
          <p:nvPr/>
        </p:nvCxnSpPr>
        <p:spPr>
          <a:xfrm rot="16200000" flipH="1">
            <a:off x="7902941" y="1799574"/>
            <a:ext cx="559407" cy="284395"/>
          </a:xfrm>
          <a:prstGeom prst="curvedConnector3">
            <a:avLst>
              <a:gd name="adj1" fmla="val 795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 flipV="1">
            <a:off x="3684252" y="1379832"/>
            <a:ext cx="361794" cy="2822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4046047" y="5644767"/>
            <a:ext cx="7525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1822837" y="215154"/>
            <a:ext cx="6217610" cy="838200"/>
          </a:xfrm>
        </p:spPr>
        <p:txBody>
          <a:bodyPr>
            <a:normAutofit/>
          </a:bodyPr>
          <a:lstStyle/>
          <a:p>
            <a:r>
              <a:rPr lang="en-GB" sz="2800" dirty="0" err="1" smtClean="0">
                <a:solidFill>
                  <a:srgbClr val="D98F07"/>
                </a:solidFill>
                <a:sym typeface="Symbol" charset="2"/>
              </a:rPr>
              <a:t></a:t>
            </a:r>
            <a:r>
              <a:rPr lang="en-GB" sz="2800" dirty="0" smtClean="0">
                <a:solidFill>
                  <a:srgbClr val="D98F07"/>
                </a:solidFill>
                <a:sym typeface="Symbol" charset="2"/>
              </a:rPr>
              <a:t> − L</a:t>
            </a:r>
            <a:r>
              <a:rPr lang="en-GB" sz="2800" dirty="0">
                <a:solidFill>
                  <a:srgbClr val="D98F07"/>
                </a:solidFill>
                <a:sym typeface="Symbol" charset="2"/>
              </a:rPr>
              <a:t>/</a:t>
            </a:r>
            <a:r>
              <a:rPr lang="en-GB" sz="2800" dirty="0" err="1" smtClean="0">
                <a:solidFill>
                  <a:srgbClr val="D98F07"/>
                </a:solidFill>
                <a:sym typeface="Symbol" charset="2"/>
              </a:rPr>
              <a:t>L</a:t>
            </a:r>
            <a:r>
              <a:rPr lang="en-GB" sz="2800" baseline="-25000" dirty="0" err="1" smtClean="0">
                <a:solidFill>
                  <a:srgbClr val="D98F07"/>
                </a:solidFill>
                <a:sym typeface="Symbol" charset="2"/>
              </a:rPr>
              <a:t>edd</a:t>
            </a:r>
            <a:r>
              <a:rPr lang="en-GB" sz="2800" dirty="0" smtClean="0">
                <a:solidFill>
                  <a:srgbClr val="789091"/>
                </a:solidFill>
                <a:sym typeface="Symbol" charset="2"/>
              </a:rPr>
              <a:t>: Lx, </a:t>
            </a:r>
            <a:r>
              <a:rPr lang="en-GB" sz="2800" dirty="0" err="1" smtClean="0">
                <a:solidFill>
                  <a:srgbClr val="789091"/>
                </a:solidFill>
                <a:sym typeface="Symbol" charset="2"/>
              </a:rPr>
              <a:t>f</a:t>
            </a:r>
            <a:r>
              <a:rPr lang="en-GB" sz="2800" baseline="-25000" dirty="0" err="1" smtClean="0">
                <a:solidFill>
                  <a:srgbClr val="789091"/>
                </a:solidFill>
                <a:sym typeface="Symbol" charset="2"/>
              </a:rPr>
              <a:t>AGN</a:t>
            </a:r>
            <a:r>
              <a:rPr lang="en-GB" sz="2800" dirty="0" smtClean="0">
                <a:solidFill>
                  <a:srgbClr val="789091"/>
                </a:solidFill>
                <a:sym typeface="Symbol" charset="2"/>
              </a:rPr>
              <a:t>, spectral classes</a:t>
            </a:r>
            <a:endParaRPr lang="en-GB" sz="2800" dirty="0">
              <a:solidFill>
                <a:srgbClr val="FF9900"/>
              </a:solidFill>
            </a:endParaRPr>
          </a:p>
        </p:txBody>
      </p:sp>
      <p:pic>
        <p:nvPicPr>
          <p:cNvPr id="14" name="Picture 13" descr="gamma_edd210_param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22" y="852569"/>
            <a:ext cx="4044515" cy="33764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56267" y="1175993"/>
            <a:ext cx="42643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 inflection point remains unchanged for different Lx ranges</a:t>
            </a:r>
            <a:endParaRPr lang="en-US" sz="2000" baseline="-25000" dirty="0" smtClean="0"/>
          </a:p>
          <a:p>
            <a:pPr>
              <a:buFont typeface="Arial"/>
              <a:buChar char="•"/>
            </a:pP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 Requiring strong AGN (power </a:t>
            </a:r>
            <a:r>
              <a:rPr lang="en-US" sz="2000" dirty="0" err="1" smtClean="0"/>
              <a:t>law)component</a:t>
            </a:r>
            <a:r>
              <a:rPr lang="en-US" sz="2000" dirty="0" smtClean="0"/>
              <a:t> in spectra (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AGN</a:t>
            </a:r>
            <a:r>
              <a:rPr lang="en-US" sz="2000" dirty="0" smtClean="0"/>
              <a:t> &gt;0.5) does not tighten the correlation</a:t>
            </a:r>
            <a:endParaRPr lang="en-US" sz="2000" dirty="0"/>
          </a:p>
        </p:txBody>
      </p:sp>
      <p:sp useBgFill="1">
        <p:nvSpPr>
          <p:cNvPr id="17" name="TextBox 16"/>
          <p:cNvSpPr txBox="1"/>
          <p:nvPr/>
        </p:nvSpPr>
        <p:spPr>
          <a:xfrm>
            <a:off x="2524102" y="1006314"/>
            <a:ext cx="1558520" cy="954107"/>
          </a:xfrm>
          <a:prstGeom prst="rect">
            <a:avLst/>
          </a:prstGeom>
          <a:effectLst>
            <a:softEdge rad="63500"/>
          </a:effectLst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40 &lt;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logL</a:t>
            </a:r>
            <a:r>
              <a:rPr lang="en-US" sz="1400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&lt; 41</a:t>
            </a:r>
          </a:p>
          <a:p>
            <a:pPr>
              <a:buFont typeface="Arial"/>
              <a:buChar char="•"/>
            </a:pP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41 &lt; </a:t>
            </a:r>
            <a:r>
              <a:rPr lang="en-US" sz="1400" b="1" dirty="0" err="1" smtClean="0">
                <a:solidFill>
                  <a:schemeClr val="accent3">
                    <a:lumMod val="75000"/>
                  </a:schemeClr>
                </a:solidFill>
              </a:rPr>
              <a:t>logL</a:t>
            </a:r>
            <a:r>
              <a:rPr lang="en-US" sz="1400" b="1" baseline="-25000" dirty="0" err="1" smtClean="0">
                <a:solidFill>
                  <a:schemeClr val="accent3">
                    <a:lumMod val="75000"/>
                  </a:schemeClr>
                </a:solidFill>
              </a:rPr>
              <a:t>x</a:t>
            </a: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&lt; 42</a:t>
            </a:r>
          </a:p>
          <a:p>
            <a:pPr>
              <a:buFont typeface="Arial"/>
              <a:buChar char="•"/>
            </a:pPr>
            <a:r>
              <a:rPr lang="en-US" sz="1400" dirty="0" err="1" smtClean="0"/>
              <a:t>logL</a:t>
            </a:r>
            <a:r>
              <a:rPr lang="en-US" sz="1400" baseline="-25000" dirty="0" err="1" smtClean="0"/>
              <a:t>x</a:t>
            </a:r>
            <a:r>
              <a:rPr lang="en-US" sz="1400" dirty="0" smtClean="0"/>
              <a:t>&gt; 42</a:t>
            </a:r>
          </a:p>
          <a:p>
            <a:pPr>
              <a:buFont typeface="Arial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BLAGN, </a:t>
            </a:r>
            <a:r>
              <a:rPr lang="en-US" sz="1400" dirty="0" err="1" smtClean="0">
                <a:solidFill>
                  <a:srgbClr val="FF0000"/>
                </a:solidFill>
              </a:rPr>
              <a:t>f</a:t>
            </a:r>
            <a:r>
              <a:rPr lang="en-US" sz="1400" baseline="-25000" dirty="0" err="1" smtClean="0">
                <a:solidFill>
                  <a:srgbClr val="FF0000"/>
                </a:solidFill>
              </a:rPr>
              <a:t>AGN</a:t>
            </a:r>
            <a:r>
              <a:rPr lang="en-US" sz="1400" dirty="0" smtClean="0">
                <a:solidFill>
                  <a:srgbClr val="FF0000"/>
                </a:solidFill>
              </a:rPr>
              <a:t>&gt;0.5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0" name="Picture 9" descr="gamma_edd210_mbhfit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656267" y="3374533"/>
            <a:ext cx="3769468" cy="31581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9917" y="4229048"/>
            <a:ext cx="43866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b="1" dirty="0" smtClean="0"/>
              <a:t> </a:t>
            </a:r>
            <a:r>
              <a:rPr lang="en-US" sz="2000" b="1" dirty="0" smtClean="0"/>
              <a:t>all </a:t>
            </a:r>
            <a:r>
              <a:rPr lang="en-US" sz="2000" dirty="0" smtClean="0"/>
              <a:t>spectral </a:t>
            </a:r>
            <a:r>
              <a:rPr lang="en-US" sz="2000" b="1" dirty="0" smtClean="0"/>
              <a:t>types</a:t>
            </a:r>
            <a:r>
              <a:rPr lang="en-US" sz="2000" dirty="0" smtClean="0"/>
              <a:t> show </a:t>
            </a:r>
            <a:r>
              <a:rPr lang="en-US" sz="2000" b="1" dirty="0" smtClean="0"/>
              <a:t>negative</a:t>
            </a:r>
            <a:r>
              <a:rPr lang="en-US" sz="2000" dirty="0" smtClean="0"/>
              <a:t> </a:t>
            </a:r>
            <a:r>
              <a:rPr lang="en-US" sz="2000" b="1" dirty="0" smtClean="0"/>
              <a:t>correlation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--even the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LINERs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800000"/>
                </a:solidFill>
              </a:rPr>
              <a:t>and </a:t>
            </a:r>
            <a:r>
              <a:rPr lang="en-US" sz="2000" b="1" dirty="0" err="1" smtClean="0">
                <a:solidFill>
                  <a:srgbClr val="18D4E4"/>
                </a:solidFill>
              </a:rPr>
              <a:t>HIIs</a:t>
            </a:r>
            <a:endParaRPr lang="en-US" sz="2000" b="1" dirty="0" smtClean="0">
              <a:solidFill>
                <a:srgbClr val="18D4E4"/>
              </a:solidFill>
            </a:endParaRPr>
          </a:p>
          <a:p>
            <a:pPr>
              <a:buFont typeface="Wingdings" charset="2"/>
              <a:buChar char="à"/>
            </a:pPr>
            <a:r>
              <a:rPr lang="en-US" sz="2000" dirty="0" smtClean="0">
                <a:solidFill>
                  <a:srgbClr val="000090"/>
                </a:solidFill>
                <a:sym typeface="Wingdings"/>
              </a:rPr>
              <a:t>ADAF could be the dominant accretion process in the low L/</a:t>
            </a:r>
            <a:r>
              <a:rPr lang="en-US" sz="2000" dirty="0" err="1" smtClean="0">
                <a:solidFill>
                  <a:srgbClr val="000090"/>
                </a:solidFill>
                <a:sym typeface="Wingdings"/>
              </a:rPr>
              <a:t>Ledd</a:t>
            </a:r>
            <a:endParaRPr lang="en-US" sz="2000" dirty="0" smtClean="0">
              <a:solidFill>
                <a:srgbClr val="000090"/>
              </a:solidFill>
              <a:sym typeface="Wingdings"/>
            </a:endParaRPr>
          </a:p>
          <a:p>
            <a:pPr>
              <a:buFont typeface="Wingdings" charset="2"/>
              <a:buChar char="à"/>
            </a:pPr>
            <a:endParaRPr lang="en-US" sz="2000" dirty="0" smtClean="0">
              <a:solidFill>
                <a:srgbClr val="00009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10091</TotalTime>
  <Words>1670</Words>
  <Application>Microsoft Macintosh PowerPoint</Application>
  <PresentationFormat>On-screen Show (4:3)</PresentationFormat>
  <Paragraphs>194</Paragraphs>
  <Slides>12</Slides>
  <Notes>12</Notes>
  <HiddenSlides>2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Empirical Links between  XRB and AGN  Accretion Processes</vt:lpstr>
      <vt:lpstr>ChaMP data:  test sequence      HII  Seyfert  Transition Obj.  LINER  Passive </vt:lpstr>
      <vt:lpstr>ChaMP data:             An interesting correlation:  − L/Ledd</vt:lpstr>
      <vt:lpstr>Reasons for being a really interesting  − L/Ledd (cor)relation:</vt:lpstr>
      <vt:lpstr>An inflection point in  − L/Ledd: what could it mean?</vt:lpstr>
      <vt:lpstr> Does it make physical sense? </vt:lpstr>
      <vt:lpstr> − L/Ledd: new data &amp; better measurements</vt:lpstr>
      <vt:lpstr> − L/Ledd: constraints as a function of Mbh</vt:lpstr>
      <vt:lpstr> − L/Ledd: Lx, fAGN, spectral classes</vt:lpstr>
      <vt:lpstr>               SUMMARY (i.e., homework for theoretical modeling of AGN accretion)  </vt:lpstr>
      <vt:lpstr> − L/Ledd: Lx, fAGN, and Mbh again</vt:lpstr>
      <vt:lpstr>        − L/Ledd: as a function of  spectral class     -or-   morphology</vt:lpstr>
    </vt:vector>
  </TitlesOfParts>
  <Company>James Madison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Empirical Links between  XRB and AGN  Accretion Processes</dc:title>
  <dc:creator>constaax</dc:creator>
  <cp:lastModifiedBy>SAO Administrator</cp:lastModifiedBy>
  <cp:revision>186</cp:revision>
  <dcterms:created xsi:type="dcterms:W3CDTF">2010-07-15T14:29:11Z</dcterms:created>
  <dcterms:modified xsi:type="dcterms:W3CDTF">2010-07-15T14:31:13Z</dcterms:modified>
</cp:coreProperties>
</file>