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46"/>
  </p:notesMasterIdLst>
  <p:sldIdLst>
    <p:sldId id="256" r:id="rId2"/>
    <p:sldId id="293" r:id="rId3"/>
    <p:sldId id="259" r:id="rId4"/>
    <p:sldId id="308" r:id="rId5"/>
    <p:sldId id="294" r:id="rId6"/>
    <p:sldId id="295" r:id="rId7"/>
    <p:sldId id="296" r:id="rId8"/>
    <p:sldId id="309" r:id="rId9"/>
    <p:sldId id="261" r:id="rId10"/>
    <p:sldId id="298" r:id="rId11"/>
    <p:sldId id="287" r:id="rId12"/>
    <p:sldId id="299" r:id="rId13"/>
    <p:sldId id="263" r:id="rId14"/>
    <p:sldId id="264" r:id="rId15"/>
    <p:sldId id="265" r:id="rId16"/>
    <p:sldId id="297" r:id="rId17"/>
    <p:sldId id="262" r:id="rId18"/>
    <p:sldId id="307" r:id="rId19"/>
    <p:sldId id="301" r:id="rId20"/>
    <p:sldId id="300" r:id="rId21"/>
    <p:sldId id="289" r:id="rId22"/>
    <p:sldId id="302" r:id="rId23"/>
    <p:sldId id="284" r:id="rId24"/>
    <p:sldId id="285" r:id="rId25"/>
    <p:sldId id="276" r:id="rId26"/>
    <p:sldId id="277" r:id="rId27"/>
    <p:sldId id="288" r:id="rId28"/>
    <p:sldId id="266" r:id="rId29"/>
    <p:sldId id="267" r:id="rId30"/>
    <p:sldId id="268" r:id="rId31"/>
    <p:sldId id="269" r:id="rId32"/>
    <p:sldId id="303" r:id="rId33"/>
    <p:sldId id="286" r:id="rId34"/>
    <p:sldId id="271" r:id="rId35"/>
    <p:sldId id="305" r:id="rId36"/>
    <p:sldId id="274" r:id="rId37"/>
    <p:sldId id="275" r:id="rId38"/>
    <p:sldId id="273" r:id="rId39"/>
    <p:sldId id="304" r:id="rId40"/>
    <p:sldId id="282" r:id="rId41"/>
    <p:sldId id="278" r:id="rId42"/>
    <p:sldId id="281" r:id="rId43"/>
    <p:sldId id="280" r:id="rId44"/>
    <p:sldId id="279" r:id="rId45"/>
  </p:sldIdLst>
  <p:sldSz cx="10080625" cy="7559675"/>
  <p:notesSz cx="7772400" cy="10058400"/>
  <p:defaultTextStyle>
    <a:defPPr>
      <a:defRPr lang="en-US"/>
    </a:defPPr>
    <a:lvl1pPr marL="0" algn="l" defTabSz="457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2" algn="l" defTabSz="457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457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7" algn="l" defTabSz="457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457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457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457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457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457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01" autoAdjust="0"/>
  </p:normalViewPr>
  <p:slideViewPr>
    <p:cSldViewPr snapToGrid="0" snapToObjects="1">
      <p:cViewPr varScale="1">
        <p:scale>
          <a:sx n="83" d="100"/>
          <a:sy n="83" d="100"/>
        </p:scale>
        <p:origin x="-104" y="-27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plotinus:Users:rsmith:Dropbox:AtomDB:Talks:AtomDB-SPEX-0.3keV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plotinus:Users:rsmith:Dropbox:AtomDB:Talks:AtomDB-SPEX-2.0keV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SPEX</c:v>
          </c:tx>
          <c:spPr>
            <a:ln w="47625">
              <a:noFill/>
            </a:ln>
          </c:spPr>
          <c:xVal>
            <c:numRef>
              <c:f>Sheet1!$G$3:$G$102</c:f>
              <c:numCache>
                <c:formatCode>General</c:formatCode>
                <c:ptCount val="100"/>
                <c:pt idx="0">
                  <c:v>18.96711</c:v>
                </c:pt>
                <c:pt idx="1">
                  <c:v>18.97252</c:v>
                </c:pt>
                <c:pt idx="2">
                  <c:v>21.602</c:v>
                </c:pt>
                <c:pt idx="3">
                  <c:v>15.01502</c:v>
                </c:pt>
                <c:pt idx="4">
                  <c:v>17.05321</c:v>
                </c:pt>
                <c:pt idx="5">
                  <c:v>15.014</c:v>
                </c:pt>
                <c:pt idx="6">
                  <c:v>22.10121</c:v>
                </c:pt>
                <c:pt idx="7">
                  <c:v>13.44708</c:v>
                </c:pt>
                <c:pt idx="8">
                  <c:v>17.09805</c:v>
                </c:pt>
                <c:pt idx="9">
                  <c:v>16.77776</c:v>
                </c:pt>
                <c:pt idx="10">
                  <c:v>33.73417</c:v>
                </c:pt>
                <c:pt idx="11">
                  <c:v>17.055</c:v>
                </c:pt>
                <c:pt idx="12">
                  <c:v>13.69874</c:v>
                </c:pt>
                <c:pt idx="13">
                  <c:v>15.26205</c:v>
                </c:pt>
                <c:pt idx="14">
                  <c:v>16.78</c:v>
                </c:pt>
                <c:pt idx="15">
                  <c:v>17.1</c:v>
                </c:pt>
                <c:pt idx="16">
                  <c:v>24.77921</c:v>
                </c:pt>
                <c:pt idx="17">
                  <c:v>33.73958</c:v>
                </c:pt>
                <c:pt idx="18">
                  <c:v>16.00552</c:v>
                </c:pt>
                <c:pt idx="19">
                  <c:v>32.55972</c:v>
                </c:pt>
                <c:pt idx="20">
                  <c:v>15.265</c:v>
                </c:pt>
                <c:pt idx="21">
                  <c:v>40.91062</c:v>
                </c:pt>
                <c:pt idx="22">
                  <c:v>18.627</c:v>
                </c:pt>
                <c:pt idx="23">
                  <c:v>12.13282</c:v>
                </c:pt>
                <c:pt idx="24">
                  <c:v>21.80702</c:v>
                </c:pt>
                <c:pt idx="25">
                  <c:v>15.24468</c:v>
                </c:pt>
                <c:pt idx="26">
                  <c:v>15.21145</c:v>
                </c:pt>
                <c:pt idx="27">
                  <c:v>24.78461</c:v>
                </c:pt>
                <c:pt idx="28">
                  <c:v>30.42676</c:v>
                </c:pt>
                <c:pt idx="29">
                  <c:v>16.69504</c:v>
                </c:pt>
                <c:pt idx="30">
                  <c:v>13.55289</c:v>
                </c:pt>
                <c:pt idx="31">
                  <c:v>33.54918</c:v>
                </c:pt>
                <c:pt idx="32">
                  <c:v>27.63</c:v>
                </c:pt>
                <c:pt idx="33">
                  <c:v>32.41572</c:v>
                </c:pt>
                <c:pt idx="34">
                  <c:v>27.47</c:v>
                </c:pt>
                <c:pt idx="35">
                  <c:v>35.66665</c:v>
                </c:pt>
                <c:pt idx="36">
                  <c:v>16.00666</c:v>
                </c:pt>
                <c:pt idx="37">
                  <c:v>12.13451</c:v>
                </c:pt>
                <c:pt idx="38">
                  <c:v>15.17602</c:v>
                </c:pt>
                <c:pt idx="39">
                  <c:v>24.11</c:v>
                </c:pt>
                <c:pt idx="40">
                  <c:v>12.124</c:v>
                </c:pt>
                <c:pt idx="41">
                  <c:v>22.75</c:v>
                </c:pt>
                <c:pt idx="42">
                  <c:v>12.2748</c:v>
                </c:pt>
                <c:pt idx="43">
                  <c:v>15.09656</c:v>
                </c:pt>
                <c:pt idx="44">
                  <c:v>40.95066</c:v>
                </c:pt>
                <c:pt idx="45">
                  <c:v>12.264</c:v>
                </c:pt>
                <c:pt idx="46">
                  <c:v>12.13823</c:v>
                </c:pt>
                <c:pt idx="47">
                  <c:v>14.045</c:v>
                </c:pt>
                <c:pt idx="48">
                  <c:v>37.59769</c:v>
                </c:pt>
                <c:pt idx="49">
                  <c:v>14.076</c:v>
                </c:pt>
                <c:pt idx="50">
                  <c:v>13.777</c:v>
                </c:pt>
                <c:pt idx="51">
                  <c:v>40.15312</c:v>
                </c:pt>
                <c:pt idx="52">
                  <c:v>13.79324</c:v>
                </c:pt>
                <c:pt idx="53">
                  <c:v>11.54664</c:v>
                </c:pt>
                <c:pt idx="54">
                  <c:v>18.967</c:v>
                </c:pt>
                <c:pt idx="55">
                  <c:v>30.46875</c:v>
                </c:pt>
                <c:pt idx="56">
                  <c:v>12.43</c:v>
                </c:pt>
                <c:pt idx="57">
                  <c:v>28.46519</c:v>
                </c:pt>
                <c:pt idx="58">
                  <c:v>33.38048999999999</c:v>
                </c:pt>
                <c:pt idx="59">
                  <c:v>36.563</c:v>
                </c:pt>
                <c:pt idx="60">
                  <c:v>36.398</c:v>
                </c:pt>
                <c:pt idx="61">
                  <c:v>17.76799</c:v>
                </c:pt>
                <c:pt idx="62">
                  <c:v>27.4099</c:v>
                </c:pt>
                <c:pt idx="63">
                  <c:v>9.168516</c:v>
                </c:pt>
                <c:pt idx="64">
                  <c:v>15.17645</c:v>
                </c:pt>
                <c:pt idx="65">
                  <c:v>13.826</c:v>
                </c:pt>
                <c:pt idx="66">
                  <c:v>14.8205</c:v>
                </c:pt>
                <c:pt idx="67">
                  <c:v>15.44998</c:v>
                </c:pt>
                <c:pt idx="68">
                  <c:v>28.787</c:v>
                </c:pt>
                <c:pt idx="69">
                  <c:v>16.75363</c:v>
                </c:pt>
                <c:pt idx="70">
                  <c:v>18.967</c:v>
                </c:pt>
                <c:pt idx="71">
                  <c:v>11.251</c:v>
                </c:pt>
                <c:pt idx="72">
                  <c:v>13.45</c:v>
                </c:pt>
                <c:pt idx="73">
                  <c:v>32.24221</c:v>
                </c:pt>
                <c:pt idx="74">
                  <c:v>19.2</c:v>
                </c:pt>
                <c:pt idx="75">
                  <c:v>39.82708</c:v>
                </c:pt>
                <c:pt idx="76">
                  <c:v>13.464</c:v>
                </c:pt>
                <c:pt idx="77">
                  <c:v>30.423</c:v>
                </c:pt>
                <c:pt idx="78">
                  <c:v>28.38638</c:v>
                </c:pt>
                <c:pt idx="79">
                  <c:v>26.1</c:v>
                </c:pt>
                <c:pt idx="80">
                  <c:v>31.38</c:v>
                </c:pt>
                <c:pt idx="81">
                  <c:v>12.43503</c:v>
                </c:pt>
                <c:pt idx="82">
                  <c:v>15.53761</c:v>
                </c:pt>
                <c:pt idx="83">
                  <c:v>11.26176</c:v>
                </c:pt>
                <c:pt idx="84">
                  <c:v>9.314091</c:v>
                </c:pt>
                <c:pt idx="85">
                  <c:v>11.13</c:v>
                </c:pt>
                <c:pt idx="86">
                  <c:v>26.29544</c:v>
                </c:pt>
                <c:pt idx="87">
                  <c:v>19.1</c:v>
                </c:pt>
                <c:pt idx="88">
                  <c:v>28.46633</c:v>
                </c:pt>
                <c:pt idx="89">
                  <c:v>36.74905</c:v>
                </c:pt>
                <c:pt idx="90">
                  <c:v>26.4</c:v>
                </c:pt>
                <c:pt idx="91">
                  <c:v>14.2041</c:v>
                </c:pt>
                <c:pt idx="92">
                  <c:v>33.425</c:v>
                </c:pt>
                <c:pt idx="93">
                  <c:v>16.96153</c:v>
                </c:pt>
                <c:pt idx="94">
                  <c:v>32.554</c:v>
                </c:pt>
                <c:pt idx="95">
                  <c:v>27.02</c:v>
                </c:pt>
                <c:pt idx="96">
                  <c:v>32.97293</c:v>
                </c:pt>
                <c:pt idx="97">
                  <c:v>15.47273</c:v>
                </c:pt>
                <c:pt idx="98">
                  <c:v>14.03982</c:v>
                </c:pt>
                <c:pt idx="99">
                  <c:v>20.90946</c:v>
                </c:pt>
              </c:numCache>
            </c:numRef>
          </c:xVal>
          <c:yVal>
            <c:numRef>
              <c:f>Sheet1!$I$3:$I$102</c:f>
              <c:numCache>
                <c:formatCode>0.00</c:formatCode>
                <c:ptCount val="100"/>
                <c:pt idx="0">
                  <c:v>1.0</c:v>
                </c:pt>
                <c:pt idx="1">
                  <c:v>0.50020352248832</c:v>
                </c:pt>
                <c:pt idx="2">
                  <c:v>0.464334894498523</c:v>
                </c:pt>
                <c:pt idx="3">
                  <c:v>0.428597655705383</c:v>
                </c:pt>
                <c:pt idx="4">
                  <c:v>0.280404341223597</c:v>
                </c:pt>
                <c:pt idx="5">
                  <c:v>0.238261630014374</c:v>
                </c:pt>
                <c:pt idx="6">
                  <c:v>0.227406316856319</c:v>
                </c:pt>
                <c:pt idx="7">
                  <c:v>0.226142807353735</c:v>
                </c:pt>
                <c:pt idx="8">
                  <c:v>0.214904510254865</c:v>
                </c:pt>
                <c:pt idx="9">
                  <c:v>0.213006783231924</c:v>
                </c:pt>
                <c:pt idx="10">
                  <c:v>0.146452519711649</c:v>
                </c:pt>
                <c:pt idx="11">
                  <c:v>0.136823186070952</c:v>
                </c:pt>
                <c:pt idx="12">
                  <c:v>0.134101169307807</c:v>
                </c:pt>
                <c:pt idx="13">
                  <c:v>0.121345949685161</c:v>
                </c:pt>
                <c:pt idx="14">
                  <c:v>0.118909595452663</c:v>
                </c:pt>
                <c:pt idx="15">
                  <c:v>0.108290023157502</c:v>
                </c:pt>
                <c:pt idx="16">
                  <c:v>0.0858171900533521</c:v>
                </c:pt>
                <c:pt idx="17">
                  <c:v>0.0732379634574886</c:v>
                </c:pt>
                <c:pt idx="18">
                  <c:v>0.0720350860216279</c:v>
                </c:pt>
                <c:pt idx="19">
                  <c:v>0.0700373973506334</c:v>
                </c:pt>
                <c:pt idx="20">
                  <c:v>0.0672538705171298</c:v>
                </c:pt>
                <c:pt idx="21">
                  <c:v>0.0627143239568149</c:v>
                </c:pt>
                <c:pt idx="22">
                  <c:v>0.0602825116807175</c:v>
                </c:pt>
                <c:pt idx="23">
                  <c:v>0.0587284091277756</c:v>
                </c:pt>
                <c:pt idx="24">
                  <c:v>0.0575679062645808</c:v>
                </c:pt>
                <c:pt idx="25">
                  <c:v>0.0564460156350653</c:v>
                </c:pt>
                <c:pt idx="26">
                  <c:v>0.0454511360152795</c:v>
                </c:pt>
                <c:pt idx="27">
                  <c:v>0.0429112962889277</c:v>
                </c:pt>
                <c:pt idx="28">
                  <c:v>0.0422778073247796</c:v>
                </c:pt>
                <c:pt idx="29">
                  <c:v>0.0416251025349459</c:v>
                </c:pt>
                <c:pt idx="30">
                  <c:v>0.0411817007353872</c:v>
                </c:pt>
                <c:pt idx="31">
                  <c:v>0.0399604468702253</c:v>
                </c:pt>
                <c:pt idx="32">
                  <c:v>0.0392518132487511</c:v>
                </c:pt>
                <c:pt idx="33">
                  <c:v>0.0390662580773999</c:v>
                </c:pt>
                <c:pt idx="34">
                  <c:v>0.038629803715126</c:v>
                </c:pt>
                <c:pt idx="35">
                  <c:v>0.0381554712796604</c:v>
                </c:pt>
                <c:pt idx="36">
                  <c:v>0.0360158716904167</c:v>
                </c:pt>
                <c:pt idx="37">
                  <c:v>0.0358751252167065</c:v>
                </c:pt>
                <c:pt idx="38">
                  <c:v>0.0351075819101112</c:v>
                </c:pt>
                <c:pt idx="39">
                  <c:v>0.034770734258251</c:v>
                </c:pt>
                <c:pt idx="40">
                  <c:v>0.034710609690084</c:v>
                </c:pt>
                <c:pt idx="41">
                  <c:v>0.0344530326899435</c:v>
                </c:pt>
                <c:pt idx="42">
                  <c:v>0.0331323383746309</c:v>
                </c:pt>
                <c:pt idx="43">
                  <c:v>0.0324088347341227</c:v>
                </c:pt>
                <c:pt idx="44">
                  <c:v>0.0319714787057031</c:v>
                </c:pt>
                <c:pt idx="45">
                  <c:v>0.0298188161659026</c:v>
                </c:pt>
                <c:pt idx="46">
                  <c:v>0.029378006656513</c:v>
                </c:pt>
                <c:pt idx="47">
                  <c:v>0.0283579177465022</c:v>
                </c:pt>
                <c:pt idx="48">
                  <c:v>0.0283149964453307</c:v>
                </c:pt>
                <c:pt idx="49">
                  <c:v>0.0262332772220513</c:v>
                </c:pt>
                <c:pt idx="50">
                  <c:v>0.0250031685968113</c:v>
                </c:pt>
                <c:pt idx="51">
                  <c:v>0.024499549447141</c:v>
                </c:pt>
                <c:pt idx="52">
                  <c:v>0.0242103008009324</c:v>
                </c:pt>
                <c:pt idx="53">
                  <c:v>0.023622984242201</c:v>
                </c:pt>
                <c:pt idx="54">
                  <c:v>0.0222272772814566</c:v>
                </c:pt>
                <c:pt idx="55">
                  <c:v>0.0217155537223338</c:v>
                </c:pt>
                <c:pt idx="56">
                  <c:v>0.0211908624853892</c:v>
                </c:pt>
                <c:pt idx="57">
                  <c:v>0.0203107460359537</c:v>
                </c:pt>
                <c:pt idx="58">
                  <c:v>0.0202823796688233</c:v>
                </c:pt>
                <c:pt idx="59">
                  <c:v>0.0191774257917242</c:v>
                </c:pt>
                <c:pt idx="60">
                  <c:v>0.0189690331853617</c:v>
                </c:pt>
                <c:pt idx="61">
                  <c:v>0.0185876539362989</c:v>
                </c:pt>
                <c:pt idx="62">
                  <c:v>0.0176952753254389</c:v>
                </c:pt>
                <c:pt idx="63">
                  <c:v>0.0175975585022852</c:v>
                </c:pt>
                <c:pt idx="64">
                  <c:v>0.0175667362157632</c:v>
                </c:pt>
                <c:pt idx="65">
                  <c:v>0.0170900144895508</c:v>
                </c:pt>
                <c:pt idx="66">
                  <c:v>0.0167846311254531</c:v>
                </c:pt>
                <c:pt idx="67">
                  <c:v>0.0167592761239863</c:v>
                </c:pt>
                <c:pt idx="68">
                  <c:v>0.0156037367834766</c:v>
                </c:pt>
                <c:pt idx="69">
                  <c:v>0.0150244679687149</c:v>
                </c:pt>
                <c:pt idx="70">
                  <c:v>0.0148555425598563</c:v>
                </c:pt>
                <c:pt idx="71">
                  <c:v>0.0147555074334839</c:v>
                </c:pt>
                <c:pt idx="72">
                  <c:v>0.0141328727114539</c:v>
                </c:pt>
                <c:pt idx="73">
                  <c:v>0.0140191643908626</c:v>
                </c:pt>
                <c:pt idx="74">
                  <c:v>0.0138707780401203</c:v>
                </c:pt>
                <c:pt idx="75">
                  <c:v>0.0137381988683218</c:v>
                </c:pt>
                <c:pt idx="76">
                  <c:v>0.0134040182303444</c:v>
                </c:pt>
                <c:pt idx="77">
                  <c:v>0.0133746057312217</c:v>
                </c:pt>
                <c:pt idx="78">
                  <c:v>0.0133282832556798</c:v>
                </c:pt>
                <c:pt idx="79">
                  <c:v>0.0129508070752646</c:v>
                </c:pt>
                <c:pt idx="80">
                  <c:v>0.0127689139885843</c:v>
                </c:pt>
                <c:pt idx="81">
                  <c:v>0.0123793923455145</c:v>
                </c:pt>
                <c:pt idx="82">
                  <c:v>0.0118711590065208</c:v>
                </c:pt>
                <c:pt idx="83">
                  <c:v>0.0116025708444633</c:v>
                </c:pt>
                <c:pt idx="84">
                  <c:v>0.01150693694483</c:v>
                </c:pt>
                <c:pt idx="85">
                  <c:v>0.0110767188991653</c:v>
                </c:pt>
                <c:pt idx="86">
                  <c:v>0.0104960676956994</c:v>
                </c:pt>
                <c:pt idx="87">
                  <c:v>0.0104536626108503</c:v>
                </c:pt>
                <c:pt idx="88">
                  <c:v>0.0101481528391368</c:v>
                </c:pt>
                <c:pt idx="89">
                  <c:v>0.0101246111331235</c:v>
                </c:pt>
                <c:pt idx="90">
                  <c:v>0.0101095343784815</c:v>
                </c:pt>
                <c:pt idx="91">
                  <c:v>0.0099936179721491</c:v>
                </c:pt>
                <c:pt idx="92">
                  <c:v>0.00977159015612212</c:v>
                </c:pt>
                <c:pt idx="93">
                  <c:v>0.009739687489239</c:v>
                </c:pt>
                <c:pt idx="94">
                  <c:v>0.00964068355011616</c:v>
                </c:pt>
                <c:pt idx="95">
                  <c:v>0.00962537951084487</c:v>
                </c:pt>
                <c:pt idx="96">
                  <c:v>0.00948574143888855</c:v>
                </c:pt>
                <c:pt idx="97">
                  <c:v>0.0091437397188732</c:v>
                </c:pt>
                <c:pt idx="98">
                  <c:v>0.00895235858864091</c:v>
                </c:pt>
                <c:pt idx="99">
                  <c:v>0.00893634342869387</c:v>
                </c:pt>
              </c:numCache>
            </c:numRef>
          </c:yVal>
          <c:smooth val="0"/>
        </c:ser>
        <c:ser>
          <c:idx val="1"/>
          <c:order val="1"/>
          <c:tx>
            <c:v>AtomDB</c:v>
          </c:tx>
          <c:spPr>
            <a:ln w="47625">
              <a:noFill/>
            </a:ln>
          </c:spPr>
          <c:marker>
            <c:spPr>
              <a:solidFill>
                <a:srgbClr val="008000">
                  <a:alpha val="29000"/>
                </a:srgbClr>
              </a:solidFill>
            </c:spPr>
          </c:marker>
          <c:xVal>
            <c:numRef>
              <c:f>Sheet1!$K$3:$K$102</c:f>
              <c:numCache>
                <c:formatCode>General</c:formatCode>
                <c:ptCount val="100"/>
                <c:pt idx="0">
                  <c:v>18.967</c:v>
                </c:pt>
                <c:pt idx="1">
                  <c:v>18.973</c:v>
                </c:pt>
                <c:pt idx="2">
                  <c:v>21.602</c:v>
                </c:pt>
                <c:pt idx="3">
                  <c:v>17.096</c:v>
                </c:pt>
                <c:pt idx="4">
                  <c:v>15.014</c:v>
                </c:pt>
                <c:pt idx="5">
                  <c:v>17.051</c:v>
                </c:pt>
                <c:pt idx="6">
                  <c:v>16.78</c:v>
                </c:pt>
                <c:pt idx="7">
                  <c:v>22.098</c:v>
                </c:pt>
                <c:pt idx="8">
                  <c:v>13.447</c:v>
                </c:pt>
                <c:pt idx="9">
                  <c:v>33.734</c:v>
                </c:pt>
                <c:pt idx="10">
                  <c:v>15.261</c:v>
                </c:pt>
                <c:pt idx="11">
                  <c:v>16.006</c:v>
                </c:pt>
                <c:pt idx="12">
                  <c:v>13.699</c:v>
                </c:pt>
                <c:pt idx="13">
                  <c:v>24.779</c:v>
                </c:pt>
                <c:pt idx="14">
                  <c:v>36.701</c:v>
                </c:pt>
                <c:pt idx="15">
                  <c:v>33.74</c:v>
                </c:pt>
                <c:pt idx="16">
                  <c:v>18.627</c:v>
                </c:pt>
                <c:pt idx="17">
                  <c:v>16.007</c:v>
                </c:pt>
                <c:pt idx="18">
                  <c:v>21.804</c:v>
                </c:pt>
                <c:pt idx="19">
                  <c:v>32.56</c:v>
                </c:pt>
                <c:pt idx="20">
                  <c:v>40.911</c:v>
                </c:pt>
                <c:pt idx="21">
                  <c:v>37.719</c:v>
                </c:pt>
                <c:pt idx="22">
                  <c:v>24.785</c:v>
                </c:pt>
                <c:pt idx="23">
                  <c:v>40.153</c:v>
                </c:pt>
                <c:pt idx="24">
                  <c:v>36.398</c:v>
                </c:pt>
                <c:pt idx="25">
                  <c:v>15.176</c:v>
                </c:pt>
                <c:pt idx="26">
                  <c:v>12.124</c:v>
                </c:pt>
                <c:pt idx="27">
                  <c:v>32.239</c:v>
                </c:pt>
                <c:pt idx="28">
                  <c:v>12.132</c:v>
                </c:pt>
                <c:pt idx="29">
                  <c:v>12.266</c:v>
                </c:pt>
                <c:pt idx="30">
                  <c:v>30.427</c:v>
                </c:pt>
                <c:pt idx="31">
                  <c:v>13.553</c:v>
                </c:pt>
                <c:pt idx="32">
                  <c:v>32.416</c:v>
                </c:pt>
                <c:pt idx="33">
                  <c:v>33.549</c:v>
                </c:pt>
                <c:pt idx="34">
                  <c:v>13.825</c:v>
                </c:pt>
                <c:pt idx="35">
                  <c:v>15.453</c:v>
                </c:pt>
                <c:pt idx="36">
                  <c:v>27.464</c:v>
                </c:pt>
                <c:pt idx="37">
                  <c:v>40.951</c:v>
                </c:pt>
                <c:pt idx="38">
                  <c:v>17.768</c:v>
                </c:pt>
                <c:pt idx="39">
                  <c:v>39.827</c:v>
                </c:pt>
                <c:pt idx="40">
                  <c:v>15.176</c:v>
                </c:pt>
                <c:pt idx="41">
                  <c:v>28.465</c:v>
                </c:pt>
                <c:pt idx="42">
                  <c:v>36.749</c:v>
                </c:pt>
                <c:pt idx="43">
                  <c:v>11.544</c:v>
                </c:pt>
                <c:pt idx="44">
                  <c:v>31.388</c:v>
                </c:pt>
                <c:pt idx="45">
                  <c:v>14.821</c:v>
                </c:pt>
                <c:pt idx="46">
                  <c:v>12.137</c:v>
                </c:pt>
                <c:pt idx="47">
                  <c:v>30.469</c:v>
                </c:pt>
                <c:pt idx="48">
                  <c:v>39.24</c:v>
                </c:pt>
                <c:pt idx="49">
                  <c:v>40.593</c:v>
                </c:pt>
                <c:pt idx="50">
                  <c:v>33.381</c:v>
                </c:pt>
                <c:pt idx="51">
                  <c:v>26.033</c:v>
                </c:pt>
                <c:pt idx="52">
                  <c:v>31.347</c:v>
                </c:pt>
                <c:pt idx="53">
                  <c:v>30.448</c:v>
                </c:pt>
                <c:pt idx="54">
                  <c:v>11.254</c:v>
                </c:pt>
                <c:pt idx="55">
                  <c:v>20.909</c:v>
                </c:pt>
                <c:pt idx="56">
                  <c:v>28.787</c:v>
                </c:pt>
                <c:pt idx="57">
                  <c:v>24.133</c:v>
                </c:pt>
                <c:pt idx="58">
                  <c:v>17.396</c:v>
                </c:pt>
                <c:pt idx="59">
                  <c:v>9.169</c:v>
                </c:pt>
                <c:pt idx="60">
                  <c:v>27.973</c:v>
                </c:pt>
                <c:pt idx="61">
                  <c:v>37.715</c:v>
                </c:pt>
                <c:pt idx="62">
                  <c:v>32.657</c:v>
                </c:pt>
                <c:pt idx="63">
                  <c:v>15.251</c:v>
                </c:pt>
                <c:pt idx="64">
                  <c:v>27.043</c:v>
                </c:pt>
                <c:pt idx="65">
                  <c:v>16.071</c:v>
                </c:pt>
                <c:pt idx="66">
                  <c:v>28.466</c:v>
                </c:pt>
                <c:pt idx="67">
                  <c:v>36.803</c:v>
                </c:pt>
                <c:pt idx="68">
                  <c:v>29.871</c:v>
                </c:pt>
                <c:pt idx="69">
                  <c:v>16.35</c:v>
                </c:pt>
                <c:pt idx="70">
                  <c:v>24.086</c:v>
                </c:pt>
                <c:pt idx="71">
                  <c:v>32.191</c:v>
                </c:pt>
                <c:pt idx="72">
                  <c:v>11.131</c:v>
                </c:pt>
                <c:pt idx="73">
                  <c:v>14.633</c:v>
                </c:pt>
                <c:pt idx="74">
                  <c:v>25.977</c:v>
                </c:pt>
                <c:pt idx="75">
                  <c:v>31.661</c:v>
                </c:pt>
                <c:pt idx="76">
                  <c:v>15.996</c:v>
                </c:pt>
                <c:pt idx="77">
                  <c:v>36.573</c:v>
                </c:pt>
                <c:pt idx="78">
                  <c:v>15.262</c:v>
                </c:pt>
                <c:pt idx="79">
                  <c:v>14.821</c:v>
                </c:pt>
                <c:pt idx="80">
                  <c:v>33.946</c:v>
                </c:pt>
                <c:pt idx="81">
                  <c:v>9.314</c:v>
                </c:pt>
                <c:pt idx="82">
                  <c:v>29.535</c:v>
                </c:pt>
                <c:pt idx="83">
                  <c:v>14.208</c:v>
                </c:pt>
                <c:pt idx="84">
                  <c:v>32.973</c:v>
                </c:pt>
                <c:pt idx="85">
                  <c:v>27.973</c:v>
                </c:pt>
                <c:pt idx="86">
                  <c:v>22.73</c:v>
                </c:pt>
                <c:pt idx="87">
                  <c:v>28.346</c:v>
                </c:pt>
                <c:pt idx="88">
                  <c:v>15.37</c:v>
                </c:pt>
                <c:pt idx="89">
                  <c:v>26.99</c:v>
                </c:pt>
                <c:pt idx="90">
                  <c:v>34.533</c:v>
                </c:pt>
                <c:pt idx="91">
                  <c:v>13.892</c:v>
                </c:pt>
                <c:pt idx="92">
                  <c:v>35.213</c:v>
                </c:pt>
                <c:pt idx="93">
                  <c:v>31.303</c:v>
                </c:pt>
                <c:pt idx="94">
                  <c:v>17.189</c:v>
                </c:pt>
                <c:pt idx="95">
                  <c:v>32.803</c:v>
                </c:pt>
                <c:pt idx="96">
                  <c:v>32.28</c:v>
                </c:pt>
                <c:pt idx="97">
                  <c:v>19.393</c:v>
                </c:pt>
                <c:pt idx="98">
                  <c:v>15.28</c:v>
                </c:pt>
                <c:pt idx="99">
                  <c:v>16.229</c:v>
                </c:pt>
              </c:numCache>
            </c:numRef>
          </c:xVal>
          <c:yVal>
            <c:numRef>
              <c:f>Sheet1!$O$3:$O$102</c:f>
              <c:numCache>
                <c:formatCode>0.00</c:formatCode>
                <c:ptCount val="100"/>
                <c:pt idx="0">
                  <c:v>1.0</c:v>
                </c:pt>
                <c:pt idx="1">
                  <c:v>0.501252086811352</c:v>
                </c:pt>
                <c:pt idx="2">
                  <c:v>0.44991652754591</c:v>
                </c:pt>
                <c:pt idx="3">
                  <c:v>0.444908180300501</c:v>
                </c:pt>
                <c:pt idx="4">
                  <c:v>0.410141903171953</c:v>
                </c:pt>
                <c:pt idx="5">
                  <c:v>0.375</c:v>
                </c:pt>
                <c:pt idx="6">
                  <c:v>0.331093489148581</c:v>
                </c:pt>
                <c:pt idx="7">
                  <c:v>0.277003338898164</c:v>
                </c:pt>
                <c:pt idx="8">
                  <c:v>0.158973288814691</c:v>
                </c:pt>
                <c:pt idx="9">
                  <c:v>0.140859766277129</c:v>
                </c:pt>
                <c:pt idx="10">
                  <c:v>0.132303839732888</c:v>
                </c:pt>
                <c:pt idx="11">
                  <c:v>0.110601001669449</c:v>
                </c:pt>
                <c:pt idx="12">
                  <c:v>0.106803005008347</c:v>
                </c:pt>
                <c:pt idx="13">
                  <c:v>0.0948664440734558</c:v>
                </c:pt>
                <c:pt idx="14">
                  <c:v>0.074457429048414</c:v>
                </c:pt>
                <c:pt idx="15">
                  <c:v>0.0704924874791319</c:v>
                </c:pt>
                <c:pt idx="16">
                  <c:v>0.0682804674457429</c:v>
                </c:pt>
                <c:pt idx="17">
                  <c:v>0.0667779632721202</c:v>
                </c:pt>
                <c:pt idx="18">
                  <c:v>0.0621869782971619</c:v>
                </c:pt>
                <c:pt idx="19">
                  <c:v>0.0510016694490818</c:v>
                </c:pt>
                <c:pt idx="20">
                  <c:v>0.0503338898163606</c:v>
                </c:pt>
                <c:pt idx="21">
                  <c:v>0.0493322203672788</c:v>
                </c:pt>
                <c:pt idx="22">
                  <c:v>0.0474958263772955</c:v>
                </c:pt>
                <c:pt idx="23">
                  <c:v>0.0462020033388982</c:v>
                </c:pt>
                <c:pt idx="24">
                  <c:v>0.043322203672788</c:v>
                </c:pt>
                <c:pt idx="25">
                  <c:v>0.0389899833055092</c:v>
                </c:pt>
                <c:pt idx="26">
                  <c:v>0.0363021702838063</c:v>
                </c:pt>
                <c:pt idx="27">
                  <c:v>0.0341110183639399</c:v>
                </c:pt>
                <c:pt idx="28">
                  <c:v>0.0337186978297162</c:v>
                </c:pt>
                <c:pt idx="29">
                  <c:v>0.033635225375626</c:v>
                </c:pt>
                <c:pt idx="30">
                  <c:v>0.031974123539232</c:v>
                </c:pt>
                <c:pt idx="31">
                  <c:v>0.0304090150250417</c:v>
                </c:pt>
                <c:pt idx="32">
                  <c:v>0.0283806343906511</c:v>
                </c:pt>
                <c:pt idx="33">
                  <c:v>0.0281594323873122</c:v>
                </c:pt>
                <c:pt idx="34">
                  <c:v>0.0279006677796327</c:v>
                </c:pt>
                <c:pt idx="35">
                  <c:v>0.0270325542570952</c:v>
                </c:pt>
                <c:pt idx="36">
                  <c:v>0.0267028380634391</c:v>
                </c:pt>
                <c:pt idx="37">
                  <c:v>0.0256302170283806</c:v>
                </c:pt>
                <c:pt idx="38">
                  <c:v>0.0240317195325543</c:v>
                </c:pt>
                <c:pt idx="39">
                  <c:v>0.0231260434056761</c:v>
                </c:pt>
                <c:pt idx="40">
                  <c:v>0.0212979966611018</c:v>
                </c:pt>
                <c:pt idx="41">
                  <c:v>0.0204257095158598</c:v>
                </c:pt>
                <c:pt idx="42">
                  <c:v>0.0201460767946578</c:v>
                </c:pt>
                <c:pt idx="43">
                  <c:v>0.0189273789649416</c:v>
                </c:pt>
                <c:pt idx="44">
                  <c:v>0.0188063439065108</c:v>
                </c:pt>
                <c:pt idx="45">
                  <c:v>0.017516694490818</c:v>
                </c:pt>
                <c:pt idx="46">
                  <c:v>0.0169198664440735</c:v>
                </c:pt>
                <c:pt idx="47">
                  <c:v>0.0162562604340568</c:v>
                </c:pt>
                <c:pt idx="48">
                  <c:v>0.0155801335559265</c:v>
                </c:pt>
                <c:pt idx="49">
                  <c:v>0.0153297161936561</c:v>
                </c:pt>
                <c:pt idx="50">
                  <c:v>0.0137896494156928</c:v>
                </c:pt>
                <c:pt idx="51">
                  <c:v>0.0136936560934891</c:v>
                </c:pt>
                <c:pt idx="52">
                  <c:v>0.013618530884808</c:v>
                </c:pt>
                <c:pt idx="53">
                  <c:v>0.0131719532554257</c:v>
                </c:pt>
                <c:pt idx="54">
                  <c:v>0.0130550918196995</c:v>
                </c:pt>
                <c:pt idx="55">
                  <c:v>0.0129924874791319</c:v>
                </c:pt>
                <c:pt idx="56">
                  <c:v>0.0129173622704508</c:v>
                </c:pt>
                <c:pt idx="57">
                  <c:v>0.01279632721202</c:v>
                </c:pt>
                <c:pt idx="58">
                  <c:v>0.0121953255425709</c:v>
                </c:pt>
                <c:pt idx="59">
                  <c:v>0.0113355592654424</c:v>
                </c:pt>
                <c:pt idx="60">
                  <c:v>0.0112854757929883</c:v>
                </c:pt>
                <c:pt idx="61">
                  <c:v>0.0109390651085142</c:v>
                </c:pt>
                <c:pt idx="62">
                  <c:v>0.0109140233722871</c:v>
                </c:pt>
                <c:pt idx="63">
                  <c:v>0.0108055091819699</c:v>
                </c:pt>
                <c:pt idx="64">
                  <c:v>0.0107470784641068</c:v>
                </c:pt>
                <c:pt idx="65">
                  <c:v>0.0103881469115192</c:v>
                </c:pt>
                <c:pt idx="66">
                  <c:v>0.010287979966611</c:v>
                </c:pt>
                <c:pt idx="67">
                  <c:v>0.00993739565943238</c:v>
                </c:pt>
                <c:pt idx="68">
                  <c:v>0.00988731218697829</c:v>
                </c:pt>
                <c:pt idx="69">
                  <c:v>0.00970367278797996</c:v>
                </c:pt>
                <c:pt idx="70">
                  <c:v>0.00969115191986644</c:v>
                </c:pt>
                <c:pt idx="71">
                  <c:v>0.00965358931552587</c:v>
                </c:pt>
                <c:pt idx="72">
                  <c:v>0.00932387312186978</c:v>
                </c:pt>
                <c:pt idx="73">
                  <c:v>0.00914023372287145</c:v>
                </c:pt>
                <c:pt idx="74">
                  <c:v>0.0091110183639399</c:v>
                </c:pt>
                <c:pt idx="75">
                  <c:v>0.0088313856427379</c:v>
                </c:pt>
                <c:pt idx="76">
                  <c:v>0.00863522537562604</c:v>
                </c:pt>
                <c:pt idx="77">
                  <c:v>0.008610183639399</c:v>
                </c:pt>
                <c:pt idx="78">
                  <c:v>0.00856010016694491</c:v>
                </c:pt>
                <c:pt idx="79">
                  <c:v>0.0084474123539232</c:v>
                </c:pt>
                <c:pt idx="80">
                  <c:v>0.00843071786310517</c:v>
                </c:pt>
                <c:pt idx="81">
                  <c:v>0.00818030050083472</c:v>
                </c:pt>
                <c:pt idx="82">
                  <c:v>0.00813856427378965</c:v>
                </c:pt>
                <c:pt idx="83">
                  <c:v>0.00813439065108514</c:v>
                </c:pt>
                <c:pt idx="84">
                  <c:v>0.00801335559265442</c:v>
                </c:pt>
                <c:pt idx="85">
                  <c:v>0.00795075125208681</c:v>
                </c:pt>
                <c:pt idx="86">
                  <c:v>0.00789649415692821</c:v>
                </c:pt>
                <c:pt idx="87">
                  <c:v>0.00752504173622704</c:v>
                </c:pt>
                <c:pt idx="88">
                  <c:v>0.00743322203672788</c:v>
                </c:pt>
                <c:pt idx="89">
                  <c:v>0.00737061769616027</c:v>
                </c:pt>
                <c:pt idx="90">
                  <c:v>0.00734140233722871</c:v>
                </c:pt>
                <c:pt idx="91">
                  <c:v>0.00731218697829716</c:v>
                </c:pt>
                <c:pt idx="92">
                  <c:v>0.00718697829716193</c:v>
                </c:pt>
                <c:pt idx="93">
                  <c:v>0.00708681135225375</c:v>
                </c:pt>
                <c:pt idx="94">
                  <c:v>0.00707011686143573</c:v>
                </c:pt>
                <c:pt idx="95">
                  <c:v>0.00704507512520868</c:v>
                </c:pt>
                <c:pt idx="96">
                  <c:v>0.00698247078464107</c:v>
                </c:pt>
                <c:pt idx="97">
                  <c:v>0.00694908180300501</c:v>
                </c:pt>
                <c:pt idx="98">
                  <c:v>0.00674040066777963</c:v>
                </c:pt>
                <c:pt idx="99">
                  <c:v>0.00672787979966611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0164888"/>
        <c:axId val="2140159672"/>
      </c:scatterChart>
      <c:valAx>
        <c:axId val="2140164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140159672"/>
        <c:crossesAt val="0.01"/>
        <c:crossBetween val="midCat"/>
      </c:valAx>
      <c:valAx>
        <c:axId val="2140159672"/>
        <c:scaling>
          <c:logBase val="10.0"/>
          <c:orientation val="minMax"/>
          <c:min val="0.01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14016488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796519289691299"/>
          <c:y val="0.062992125984252"/>
          <c:w val="0.763300826936382"/>
          <c:h val="0.918110236220472"/>
        </c:manualLayout>
      </c:layout>
      <c:scatterChart>
        <c:scatterStyle val="lineMarker"/>
        <c:varyColors val="0"/>
        <c:ser>
          <c:idx val="0"/>
          <c:order val="0"/>
          <c:tx>
            <c:v>SPEX</c:v>
          </c:tx>
          <c:spPr>
            <a:ln w="47625">
              <a:noFill/>
            </a:ln>
          </c:spPr>
          <c:xVal>
            <c:numRef>
              <c:f>Sheet1!$G$3:$G$102</c:f>
              <c:numCache>
                <c:formatCode>General</c:formatCode>
                <c:ptCount val="100"/>
                <c:pt idx="0">
                  <c:v>18.96711</c:v>
                </c:pt>
                <c:pt idx="1">
                  <c:v>11.73677</c:v>
                </c:pt>
                <c:pt idx="2">
                  <c:v>11.17148</c:v>
                </c:pt>
                <c:pt idx="3">
                  <c:v>10.61899</c:v>
                </c:pt>
                <c:pt idx="4">
                  <c:v>18.97252</c:v>
                </c:pt>
                <c:pt idx="5">
                  <c:v>12.13282</c:v>
                </c:pt>
                <c:pt idx="6">
                  <c:v>11.0289</c:v>
                </c:pt>
                <c:pt idx="7">
                  <c:v>12.16062</c:v>
                </c:pt>
                <c:pt idx="8">
                  <c:v>10.98048</c:v>
                </c:pt>
                <c:pt idx="9">
                  <c:v>11.42627</c:v>
                </c:pt>
                <c:pt idx="10">
                  <c:v>10.66315</c:v>
                </c:pt>
                <c:pt idx="11">
                  <c:v>6.180438</c:v>
                </c:pt>
                <c:pt idx="12">
                  <c:v>8.419209</c:v>
                </c:pt>
                <c:pt idx="13">
                  <c:v>11.70555</c:v>
                </c:pt>
                <c:pt idx="14">
                  <c:v>12.42662</c:v>
                </c:pt>
                <c:pt idx="15">
                  <c:v>12.13823</c:v>
                </c:pt>
                <c:pt idx="16">
                  <c:v>11.26065</c:v>
                </c:pt>
                <c:pt idx="17">
                  <c:v>6.185849</c:v>
                </c:pt>
                <c:pt idx="18">
                  <c:v>5.038481</c:v>
                </c:pt>
                <c:pt idx="19">
                  <c:v>4.727366</c:v>
                </c:pt>
                <c:pt idx="20">
                  <c:v>33.73417</c:v>
                </c:pt>
                <c:pt idx="21">
                  <c:v>6.647703</c:v>
                </c:pt>
                <c:pt idx="22">
                  <c:v>8.424619</c:v>
                </c:pt>
                <c:pt idx="23">
                  <c:v>16.00552</c:v>
                </c:pt>
                <c:pt idx="24">
                  <c:v>12.29178</c:v>
                </c:pt>
                <c:pt idx="25">
                  <c:v>10.62</c:v>
                </c:pt>
                <c:pt idx="26">
                  <c:v>11.18773</c:v>
                </c:pt>
                <c:pt idx="27">
                  <c:v>7.986407</c:v>
                </c:pt>
                <c:pt idx="28">
                  <c:v>4.732779</c:v>
                </c:pt>
                <c:pt idx="29">
                  <c:v>12.74308</c:v>
                </c:pt>
                <c:pt idx="30">
                  <c:v>8.317709</c:v>
                </c:pt>
                <c:pt idx="31">
                  <c:v>24.77921</c:v>
                </c:pt>
                <c:pt idx="32">
                  <c:v>8.814260000000001</c:v>
                </c:pt>
                <c:pt idx="33">
                  <c:v>33.73958</c:v>
                </c:pt>
                <c:pt idx="34">
                  <c:v>8.302824</c:v>
                </c:pt>
                <c:pt idx="35">
                  <c:v>10.23902</c:v>
                </c:pt>
                <c:pt idx="36">
                  <c:v>11.4207</c:v>
                </c:pt>
                <c:pt idx="37">
                  <c:v>3.948831</c:v>
                </c:pt>
                <c:pt idx="38">
                  <c:v>5.216828</c:v>
                </c:pt>
                <c:pt idx="39">
                  <c:v>11.44127</c:v>
                </c:pt>
                <c:pt idx="40">
                  <c:v>16.00666</c:v>
                </c:pt>
                <c:pt idx="41">
                  <c:v>9.535235</c:v>
                </c:pt>
                <c:pt idx="42">
                  <c:v>10.663</c:v>
                </c:pt>
                <c:pt idx="43">
                  <c:v>11.86988</c:v>
                </c:pt>
                <c:pt idx="44">
                  <c:v>32.52441</c:v>
                </c:pt>
                <c:pt idx="45">
                  <c:v>5.101242</c:v>
                </c:pt>
                <c:pt idx="46">
                  <c:v>8.233039</c:v>
                </c:pt>
                <c:pt idx="47">
                  <c:v>7.996635</c:v>
                </c:pt>
                <c:pt idx="48">
                  <c:v>1.850481</c:v>
                </c:pt>
                <c:pt idx="49">
                  <c:v>12.20212</c:v>
                </c:pt>
                <c:pt idx="50">
                  <c:v>15.17602</c:v>
                </c:pt>
                <c:pt idx="51">
                  <c:v>24.78461</c:v>
                </c:pt>
                <c:pt idx="52">
                  <c:v>35.26444</c:v>
                </c:pt>
                <c:pt idx="53">
                  <c:v>9.061169</c:v>
                </c:pt>
                <c:pt idx="54">
                  <c:v>8.375504</c:v>
                </c:pt>
                <c:pt idx="55">
                  <c:v>8.906437</c:v>
                </c:pt>
                <c:pt idx="56">
                  <c:v>9.968122</c:v>
                </c:pt>
                <c:pt idx="57">
                  <c:v>11.32511</c:v>
                </c:pt>
                <c:pt idx="58">
                  <c:v>10.23963</c:v>
                </c:pt>
                <c:pt idx="59">
                  <c:v>6.740043</c:v>
                </c:pt>
                <c:pt idx="60">
                  <c:v>12.93589</c:v>
                </c:pt>
                <c:pt idx="61">
                  <c:v>11.01798</c:v>
                </c:pt>
                <c:pt idx="62">
                  <c:v>32.4141</c:v>
                </c:pt>
                <c:pt idx="63">
                  <c:v>11.4592</c:v>
                </c:pt>
                <c:pt idx="64">
                  <c:v>9.168516</c:v>
                </c:pt>
                <c:pt idx="65">
                  <c:v>8.935316</c:v>
                </c:pt>
                <c:pt idx="66">
                  <c:v>3.177245</c:v>
                </c:pt>
                <c:pt idx="67">
                  <c:v>9.389741</c:v>
                </c:pt>
                <c:pt idx="68">
                  <c:v>7.17091699999999</c:v>
                </c:pt>
                <c:pt idx="69">
                  <c:v>5.217969</c:v>
                </c:pt>
                <c:pt idx="70">
                  <c:v>32.85999</c:v>
                </c:pt>
                <c:pt idx="71">
                  <c:v>31.98796</c:v>
                </c:pt>
                <c:pt idx="72">
                  <c:v>9.731964999999998</c:v>
                </c:pt>
                <c:pt idx="73">
                  <c:v>19.78893</c:v>
                </c:pt>
                <c:pt idx="74">
                  <c:v>7.105775</c:v>
                </c:pt>
                <c:pt idx="75">
                  <c:v>7.16527</c:v>
                </c:pt>
                <c:pt idx="76">
                  <c:v>7.472106</c:v>
                </c:pt>
                <c:pt idx="77">
                  <c:v>4.298973</c:v>
                </c:pt>
                <c:pt idx="78">
                  <c:v>30.78071</c:v>
                </c:pt>
                <c:pt idx="79">
                  <c:v>11.87326</c:v>
                </c:pt>
                <c:pt idx="80">
                  <c:v>30.42676</c:v>
                </c:pt>
                <c:pt idx="81">
                  <c:v>11.77</c:v>
                </c:pt>
                <c:pt idx="82">
                  <c:v>18.69071</c:v>
                </c:pt>
                <c:pt idx="83">
                  <c:v>28.46519</c:v>
                </c:pt>
                <c:pt idx="84">
                  <c:v>32.55972</c:v>
                </c:pt>
                <c:pt idx="85">
                  <c:v>11.89759</c:v>
                </c:pt>
                <c:pt idx="86">
                  <c:v>13.14655</c:v>
                </c:pt>
                <c:pt idx="87">
                  <c:v>3.990812</c:v>
                </c:pt>
                <c:pt idx="88">
                  <c:v>7.436788</c:v>
                </c:pt>
                <c:pt idx="89">
                  <c:v>11.2983</c:v>
                </c:pt>
                <c:pt idx="90">
                  <c:v>7.986</c:v>
                </c:pt>
                <c:pt idx="91">
                  <c:v>7.90159</c:v>
                </c:pt>
                <c:pt idx="92">
                  <c:v>14.8205</c:v>
                </c:pt>
                <c:pt idx="93">
                  <c:v>5.680472</c:v>
                </c:pt>
                <c:pt idx="94">
                  <c:v>15.17645</c:v>
                </c:pt>
                <c:pt idx="95">
                  <c:v>9.104895000000001</c:v>
                </c:pt>
                <c:pt idx="96">
                  <c:v>11.80412</c:v>
                </c:pt>
                <c:pt idx="97">
                  <c:v>11.8561</c:v>
                </c:pt>
                <c:pt idx="98">
                  <c:v>34.79945</c:v>
                </c:pt>
                <c:pt idx="99">
                  <c:v>13.51171</c:v>
                </c:pt>
              </c:numCache>
            </c:numRef>
          </c:xVal>
          <c:yVal>
            <c:numRef>
              <c:f>Sheet1!$I$3:$I$102</c:f>
              <c:numCache>
                <c:formatCode>0.00</c:formatCode>
                <c:ptCount val="100"/>
                <c:pt idx="0">
                  <c:v>1.0</c:v>
                </c:pt>
                <c:pt idx="1">
                  <c:v>0.862989812309942</c:v>
                </c:pt>
                <c:pt idx="2">
                  <c:v>0.816478307730964</c:v>
                </c:pt>
                <c:pt idx="3">
                  <c:v>0.72153341873338</c:v>
                </c:pt>
                <c:pt idx="4">
                  <c:v>0.500120660183994</c:v>
                </c:pt>
                <c:pt idx="5">
                  <c:v>0.4909350236702</c:v>
                </c:pt>
                <c:pt idx="6">
                  <c:v>0.455244774670044</c:v>
                </c:pt>
                <c:pt idx="7">
                  <c:v>0.448493680516347</c:v>
                </c:pt>
                <c:pt idx="8">
                  <c:v>0.418352547048779</c:v>
                </c:pt>
                <c:pt idx="9">
                  <c:v>0.416910316450588</c:v>
                </c:pt>
                <c:pt idx="10">
                  <c:v>0.384937086830169</c:v>
                </c:pt>
                <c:pt idx="11">
                  <c:v>0.384553369379547</c:v>
                </c:pt>
                <c:pt idx="12">
                  <c:v>0.275031539385211</c:v>
                </c:pt>
                <c:pt idx="13">
                  <c:v>0.258411096813019</c:v>
                </c:pt>
                <c:pt idx="14">
                  <c:v>0.249184307824011</c:v>
                </c:pt>
                <c:pt idx="15">
                  <c:v>0.245609394147568</c:v>
                </c:pt>
                <c:pt idx="16">
                  <c:v>0.196705616637838</c:v>
                </c:pt>
                <c:pt idx="17">
                  <c:v>0.192413113352293</c:v>
                </c:pt>
                <c:pt idx="18">
                  <c:v>0.182291197323351</c:v>
                </c:pt>
                <c:pt idx="19">
                  <c:v>0.169737652727694</c:v>
                </c:pt>
                <c:pt idx="20">
                  <c:v>0.162716537341185</c:v>
                </c:pt>
                <c:pt idx="21">
                  <c:v>0.149069523790006</c:v>
                </c:pt>
                <c:pt idx="22">
                  <c:v>0.137555853776912</c:v>
                </c:pt>
                <c:pt idx="23">
                  <c:v>0.10868558100603</c:v>
                </c:pt>
                <c:pt idx="24">
                  <c:v>0.103023167474063</c:v>
                </c:pt>
                <c:pt idx="25">
                  <c:v>0.0900675601846451</c:v>
                </c:pt>
                <c:pt idx="26">
                  <c:v>0.0893730381064927</c:v>
                </c:pt>
                <c:pt idx="27">
                  <c:v>0.0849293002029845</c:v>
                </c:pt>
                <c:pt idx="28">
                  <c:v>0.084853424052024</c:v>
                </c:pt>
                <c:pt idx="29">
                  <c:v>0.0845918761303697</c:v>
                </c:pt>
                <c:pt idx="30">
                  <c:v>0.082654579409951</c:v>
                </c:pt>
                <c:pt idx="31">
                  <c:v>0.082611442641443</c:v>
                </c:pt>
                <c:pt idx="32">
                  <c:v>0.0820350340918682</c:v>
                </c:pt>
                <c:pt idx="33">
                  <c:v>0.0813679210968062</c:v>
                </c:pt>
                <c:pt idx="34">
                  <c:v>0.0808899628267953</c:v>
                </c:pt>
                <c:pt idx="35">
                  <c:v>0.0673957855086759</c:v>
                </c:pt>
                <c:pt idx="36">
                  <c:v>0.061530061072138</c:v>
                </c:pt>
                <c:pt idx="37">
                  <c:v>0.0581659720021364</c:v>
                </c:pt>
                <c:pt idx="38">
                  <c:v>0.0554576496157629</c:v>
                </c:pt>
                <c:pt idx="39">
                  <c:v>0.0553190715449913</c:v>
                </c:pt>
                <c:pt idx="40">
                  <c:v>0.054341642468422</c:v>
                </c:pt>
                <c:pt idx="41">
                  <c:v>0.0517690445778336</c:v>
                </c:pt>
                <c:pt idx="42">
                  <c:v>0.0480841759942858</c:v>
                </c:pt>
                <c:pt idx="43">
                  <c:v>0.0479577299878971</c:v>
                </c:pt>
                <c:pt idx="44">
                  <c:v>0.0476276049677069</c:v>
                </c:pt>
                <c:pt idx="45">
                  <c:v>0.0470320110312332</c:v>
                </c:pt>
                <c:pt idx="46">
                  <c:v>0.0459431604382229</c:v>
                </c:pt>
                <c:pt idx="47">
                  <c:v>0.044084161231066</c:v>
                </c:pt>
                <c:pt idx="48">
                  <c:v>0.0433831520775784</c:v>
                </c:pt>
                <c:pt idx="49">
                  <c:v>0.0429903610743622</c:v>
                </c:pt>
                <c:pt idx="50">
                  <c:v>0.0426131841186217</c:v>
                </c:pt>
                <c:pt idx="51">
                  <c:v>0.0412998335155587</c:v>
                </c:pt>
                <c:pt idx="52">
                  <c:v>0.0407767260170766</c:v>
                </c:pt>
                <c:pt idx="53">
                  <c:v>0.0389732617692728</c:v>
                </c:pt>
                <c:pt idx="54">
                  <c:v>0.0383235353793278</c:v>
                </c:pt>
                <c:pt idx="55">
                  <c:v>0.0369250165382056</c:v>
                </c:pt>
                <c:pt idx="56">
                  <c:v>0.0341750453604785</c:v>
                </c:pt>
                <c:pt idx="57">
                  <c:v>0.0338935068736871</c:v>
                </c:pt>
                <c:pt idx="58">
                  <c:v>0.0337077807121835</c:v>
                </c:pt>
                <c:pt idx="59">
                  <c:v>0.0336921151876915</c:v>
                </c:pt>
                <c:pt idx="60">
                  <c:v>0.0336641126620154</c:v>
                </c:pt>
                <c:pt idx="61">
                  <c:v>0.0335534545594407</c:v>
                </c:pt>
                <c:pt idx="62">
                  <c:v>0.0333891039861956</c:v>
                </c:pt>
                <c:pt idx="63">
                  <c:v>0.0332461639667295</c:v>
                </c:pt>
                <c:pt idx="64">
                  <c:v>0.0315477040910727</c:v>
                </c:pt>
                <c:pt idx="65">
                  <c:v>0.030588058866785</c:v>
                </c:pt>
                <c:pt idx="66">
                  <c:v>0.0295528172157014</c:v>
                </c:pt>
                <c:pt idx="67">
                  <c:v>0.0290709554338216</c:v>
                </c:pt>
                <c:pt idx="68">
                  <c:v>0.0279593461719602</c:v>
                </c:pt>
                <c:pt idx="69">
                  <c:v>0.0277490305080966</c:v>
                </c:pt>
                <c:pt idx="70">
                  <c:v>0.0273480672857053</c:v>
                </c:pt>
                <c:pt idx="71">
                  <c:v>0.0270187756104227</c:v>
                </c:pt>
                <c:pt idx="72">
                  <c:v>0.0268356844894019</c:v>
                </c:pt>
                <c:pt idx="73">
                  <c:v>0.026178863012569</c:v>
                </c:pt>
                <c:pt idx="74">
                  <c:v>0.0259874607815551</c:v>
                </c:pt>
                <c:pt idx="75">
                  <c:v>0.025921345838428</c:v>
                </c:pt>
                <c:pt idx="76">
                  <c:v>0.0258355598761715</c:v>
                </c:pt>
                <c:pt idx="77">
                  <c:v>0.0249288854730597</c:v>
                </c:pt>
                <c:pt idx="78">
                  <c:v>0.0246877409039383</c:v>
                </c:pt>
                <c:pt idx="79">
                  <c:v>0.0245990537747368</c:v>
                </c:pt>
                <c:pt idx="80">
                  <c:v>0.0243761699487473</c:v>
                </c:pt>
                <c:pt idx="81">
                  <c:v>0.023900092046733</c:v>
                </c:pt>
                <c:pt idx="82">
                  <c:v>0.0238722993141804</c:v>
                </c:pt>
                <c:pt idx="83">
                  <c:v>0.0236208535141854</c:v>
                </c:pt>
                <c:pt idx="84">
                  <c:v>0.0235710732967639</c:v>
                </c:pt>
                <c:pt idx="85">
                  <c:v>0.0235259230970282</c:v>
                </c:pt>
                <c:pt idx="86">
                  <c:v>0.0231548398545162</c:v>
                </c:pt>
                <c:pt idx="87">
                  <c:v>0.0231004024240041</c:v>
                </c:pt>
                <c:pt idx="88">
                  <c:v>0.0230397770676108</c:v>
                </c:pt>
                <c:pt idx="89">
                  <c:v>0.0223859305738221</c:v>
                </c:pt>
                <c:pt idx="90">
                  <c:v>0.022065787238498</c:v>
                </c:pt>
                <c:pt idx="91">
                  <c:v>0.0218875543823112</c:v>
                </c:pt>
                <c:pt idx="92">
                  <c:v>0.0216991067377878</c:v>
                </c:pt>
                <c:pt idx="93">
                  <c:v>0.021558465701301</c:v>
                </c:pt>
                <c:pt idx="94">
                  <c:v>0.0213094276659048</c:v>
                </c:pt>
                <c:pt idx="95">
                  <c:v>0.021077170166602</c:v>
                </c:pt>
                <c:pt idx="96">
                  <c:v>0.0206562542583876</c:v>
                </c:pt>
                <c:pt idx="97">
                  <c:v>0.0204735487293578</c:v>
                </c:pt>
                <c:pt idx="98">
                  <c:v>0.0199910682520163</c:v>
                </c:pt>
                <c:pt idx="99">
                  <c:v>0.0196841156593375</c:v>
                </c:pt>
              </c:numCache>
            </c:numRef>
          </c:yVal>
          <c:smooth val="0"/>
        </c:ser>
        <c:ser>
          <c:idx val="1"/>
          <c:order val="1"/>
          <c:tx>
            <c:v>AtomDB</c:v>
          </c:tx>
          <c:spPr>
            <a:ln w="47625">
              <a:noFill/>
            </a:ln>
          </c:spPr>
          <c:marker>
            <c:spPr>
              <a:solidFill>
                <a:srgbClr val="008000">
                  <a:alpha val="29000"/>
                </a:srgbClr>
              </a:solidFill>
            </c:spPr>
          </c:marker>
          <c:xVal>
            <c:numRef>
              <c:f>Sheet1!$K$3:$K$102</c:f>
              <c:numCache>
                <c:formatCode>General</c:formatCode>
                <c:ptCount val="100"/>
                <c:pt idx="0">
                  <c:v>18.967</c:v>
                </c:pt>
                <c:pt idx="1">
                  <c:v>11.176</c:v>
                </c:pt>
                <c:pt idx="2">
                  <c:v>11.736</c:v>
                </c:pt>
                <c:pt idx="3">
                  <c:v>10.619</c:v>
                </c:pt>
                <c:pt idx="4">
                  <c:v>11.029</c:v>
                </c:pt>
                <c:pt idx="5">
                  <c:v>18.973</c:v>
                </c:pt>
                <c:pt idx="6">
                  <c:v>11.432</c:v>
                </c:pt>
                <c:pt idx="7">
                  <c:v>12.161</c:v>
                </c:pt>
                <c:pt idx="8">
                  <c:v>10.981</c:v>
                </c:pt>
                <c:pt idx="9">
                  <c:v>10.663</c:v>
                </c:pt>
                <c:pt idx="10">
                  <c:v>6.18</c:v>
                </c:pt>
                <c:pt idx="11">
                  <c:v>12.132</c:v>
                </c:pt>
                <c:pt idx="12">
                  <c:v>11.77</c:v>
                </c:pt>
                <c:pt idx="13">
                  <c:v>11.019</c:v>
                </c:pt>
                <c:pt idx="14">
                  <c:v>8.419</c:v>
                </c:pt>
                <c:pt idx="15">
                  <c:v>11.268</c:v>
                </c:pt>
                <c:pt idx="16">
                  <c:v>6.186</c:v>
                </c:pt>
                <c:pt idx="17">
                  <c:v>12.137</c:v>
                </c:pt>
                <c:pt idx="18">
                  <c:v>5.039</c:v>
                </c:pt>
                <c:pt idx="19">
                  <c:v>33.734</c:v>
                </c:pt>
                <c:pt idx="20">
                  <c:v>4.726999999999998</c:v>
                </c:pt>
                <c:pt idx="21">
                  <c:v>12.284</c:v>
                </c:pt>
                <c:pt idx="22">
                  <c:v>16.006</c:v>
                </c:pt>
                <c:pt idx="23">
                  <c:v>6.648</c:v>
                </c:pt>
                <c:pt idx="24">
                  <c:v>8.425</c:v>
                </c:pt>
                <c:pt idx="25">
                  <c:v>7.986</c:v>
                </c:pt>
                <c:pt idx="26">
                  <c:v>8.316</c:v>
                </c:pt>
                <c:pt idx="27">
                  <c:v>11.187</c:v>
                </c:pt>
                <c:pt idx="28">
                  <c:v>24.779</c:v>
                </c:pt>
                <c:pt idx="29">
                  <c:v>8.815</c:v>
                </c:pt>
                <c:pt idx="30">
                  <c:v>12.754</c:v>
                </c:pt>
                <c:pt idx="31">
                  <c:v>8.304</c:v>
                </c:pt>
                <c:pt idx="32">
                  <c:v>16.007</c:v>
                </c:pt>
                <c:pt idx="33">
                  <c:v>11.458</c:v>
                </c:pt>
                <c:pt idx="34">
                  <c:v>4.733</c:v>
                </c:pt>
                <c:pt idx="35">
                  <c:v>33.74</c:v>
                </c:pt>
                <c:pt idx="36">
                  <c:v>32.482</c:v>
                </c:pt>
                <c:pt idx="37">
                  <c:v>8.233000000000001</c:v>
                </c:pt>
                <c:pt idx="38">
                  <c:v>5.101999999999999</c:v>
                </c:pt>
                <c:pt idx="39">
                  <c:v>7.996</c:v>
                </c:pt>
                <c:pt idx="40">
                  <c:v>11.977</c:v>
                </c:pt>
                <c:pt idx="41">
                  <c:v>11.427</c:v>
                </c:pt>
                <c:pt idx="42">
                  <c:v>15.176</c:v>
                </c:pt>
                <c:pt idx="43">
                  <c:v>5.217</c:v>
                </c:pt>
                <c:pt idx="44">
                  <c:v>32.383</c:v>
                </c:pt>
                <c:pt idx="45">
                  <c:v>24.785</c:v>
                </c:pt>
                <c:pt idx="46">
                  <c:v>11.336</c:v>
                </c:pt>
                <c:pt idx="47">
                  <c:v>9.97</c:v>
                </c:pt>
                <c:pt idx="48">
                  <c:v>35.25</c:v>
                </c:pt>
                <c:pt idx="49">
                  <c:v>8.376</c:v>
                </c:pt>
                <c:pt idx="50">
                  <c:v>6.74</c:v>
                </c:pt>
                <c:pt idx="51">
                  <c:v>13.236</c:v>
                </c:pt>
                <c:pt idx="52">
                  <c:v>10.238</c:v>
                </c:pt>
                <c:pt idx="53">
                  <c:v>3.949</c:v>
                </c:pt>
                <c:pt idx="54">
                  <c:v>1.85</c:v>
                </c:pt>
                <c:pt idx="55">
                  <c:v>11.87</c:v>
                </c:pt>
                <c:pt idx="56">
                  <c:v>7.106</c:v>
                </c:pt>
                <c:pt idx="57">
                  <c:v>7.169</c:v>
                </c:pt>
                <c:pt idx="58">
                  <c:v>11.932</c:v>
                </c:pt>
                <c:pt idx="59">
                  <c:v>31.939</c:v>
                </c:pt>
                <c:pt idx="60">
                  <c:v>32.81</c:v>
                </c:pt>
                <c:pt idx="61">
                  <c:v>30.738</c:v>
                </c:pt>
                <c:pt idx="62">
                  <c:v>8.906</c:v>
                </c:pt>
                <c:pt idx="63">
                  <c:v>8.975</c:v>
                </c:pt>
                <c:pt idx="64">
                  <c:v>12.21</c:v>
                </c:pt>
                <c:pt idx="65">
                  <c:v>11.49</c:v>
                </c:pt>
                <c:pt idx="66">
                  <c:v>12.953</c:v>
                </c:pt>
                <c:pt idx="67">
                  <c:v>11.898</c:v>
                </c:pt>
                <c:pt idx="68">
                  <c:v>10.277</c:v>
                </c:pt>
                <c:pt idx="69">
                  <c:v>7.437</c:v>
                </c:pt>
                <c:pt idx="70">
                  <c:v>15.176</c:v>
                </c:pt>
                <c:pt idx="71">
                  <c:v>9.169</c:v>
                </c:pt>
                <c:pt idx="72">
                  <c:v>9.529</c:v>
                </c:pt>
                <c:pt idx="73">
                  <c:v>10.24</c:v>
                </c:pt>
                <c:pt idx="74">
                  <c:v>10.721</c:v>
                </c:pt>
                <c:pt idx="75">
                  <c:v>11.285</c:v>
                </c:pt>
                <c:pt idx="76">
                  <c:v>7.478</c:v>
                </c:pt>
                <c:pt idx="77">
                  <c:v>13.507</c:v>
                </c:pt>
                <c:pt idx="78">
                  <c:v>10.321</c:v>
                </c:pt>
                <c:pt idx="79">
                  <c:v>5.218</c:v>
                </c:pt>
                <c:pt idx="80">
                  <c:v>30.427</c:v>
                </c:pt>
                <c:pt idx="81">
                  <c:v>11.802</c:v>
                </c:pt>
                <c:pt idx="82">
                  <c:v>12.393</c:v>
                </c:pt>
                <c:pt idx="83">
                  <c:v>14.821</c:v>
                </c:pt>
                <c:pt idx="84">
                  <c:v>3.177</c:v>
                </c:pt>
                <c:pt idx="85">
                  <c:v>32.56</c:v>
                </c:pt>
                <c:pt idx="86">
                  <c:v>28.465</c:v>
                </c:pt>
                <c:pt idx="87">
                  <c:v>9.34</c:v>
                </c:pt>
                <c:pt idx="88">
                  <c:v>7.171</c:v>
                </c:pt>
                <c:pt idx="89">
                  <c:v>4.299</c:v>
                </c:pt>
                <c:pt idx="90">
                  <c:v>9.06</c:v>
                </c:pt>
                <c:pt idx="91">
                  <c:v>19.789</c:v>
                </c:pt>
                <c:pt idx="92">
                  <c:v>11.702</c:v>
                </c:pt>
                <c:pt idx="93">
                  <c:v>12.426</c:v>
                </c:pt>
                <c:pt idx="94">
                  <c:v>3.991</c:v>
                </c:pt>
                <c:pt idx="95">
                  <c:v>7.901</c:v>
                </c:pt>
                <c:pt idx="96">
                  <c:v>1.866</c:v>
                </c:pt>
                <c:pt idx="97">
                  <c:v>12.473</c:v>
                </c:pt>
                <c:pt idx="98">
                  <c:v>18.691</c:v>
                </c:pt>
                <c:pt idx="99">
                  <c:v>14.008</c:v>
                </c:pt>
              </c:numCache>
            </c:numRef>
          </c:xVal>
          <c:yVal>
            <c:numRef>
              <c:f>Sheet1!$O$3:$O$102</c:f>
              <c:numCache>
                <c:formatCode>0.00</c:formatCode>
                <c:ptCount val="100"/>
                <c:pt idx="0">
                  <c:v>1.0</c:v>
                </c:pt>
                <c:pt idx="1">
                  <c:v>0.977793696275072</c:v>
                </c:pt>
                <c:pt idx="2">
                  <c:v>0.891117478510029</c:v>
                </c:pt>
                <c:pt idx="3">
                  <c:v>0.813037249283668</c:v>
                </c:pt>
                <c:pt idx="4">
                  <c:v>0.54297994269341</c:v>
                </c:pt>
                <c:pt idx="5">
                  <c:v>0.500716332378224</c:v>
                </c:pt>
                <c:pt idx="6">
                  <c:v>0.489684813753582</c:v>
                </c:pt>
                <c:pt idx="7">
                  <c:v>0.448567335243553</c:v>
                </c:pt>
                <c:pt idx="8">
                  <c:v>0.437320916905444</c:v>
                </c:pt>
                <c:pt idx="9">
                  <c:v>0.420200573065903</c:v>
                </c:pt>
                <c:pt idx="10">
                  <c:v>0.339756446991404</c:v>
                </c:pt>
                <c:pt idx="11">
                  <c:v>0.334885386819484</c:v>
                </c:pt>
                <c:pt idx="12">
                  <c:v>0.288896848137536</c:v>
                </c:pt>
                <c:pt idx="13">
                  <c:v>0.277936962750716</c:v>
                </c:pt>
                <c:pt idx="14">
                  <c:v>0.237535816618911</c:v>
                </c:pt>
                <c:pt idx="15">
                  <c:v>0.223209169054441</c:v>
                </c:pt>
                <c:pt idx="16">
                  <c:v>0.172707736389685</c:v>
                </c:pt>
                <c:pt idx="17">
                  <c:v>0.167908309455587</c:v>
                </c:pt>
                <c:pt idx="18">
                  <c:v>0.152220630372493</c:v>
                </c:pt>
                <c:pt idx="19">
                  <c:v>0.151074498567335</c:v>
                </c:pt>
                <c:pt idx="20">
                  <c:v>0.150286532951289</c:v>
                </c:pt>
                <c:pt idx="21">
                  <c:v>0.144340974212034</c:v>
                </c:pt>
                <c:pt idx="22">
                  <c:v>0.141332378223496</c:v>
                </c:pt>
                <c:pt idx="23">
                  <c:v>0.121418338108883</c:v>
                </c:pt>
                <c:pt idx="24">
                  <c:v>0.12041547277937</c:v>
                </c:pt>
                <c:pt idx="25">
                  <c:v>0.116045845272206</c:v>
                </c:pt>
                <c:pt idx="26">
                  <c:v>0.107163323782235</c:v>
                </c:pt>
                <c:pt idx="27">
                  <c:v>0.107091690544413</c:v>
                </c:pt>
                <c:pt idx="28">
                  <c:v>0.0990687679083094</c:v>
                </c:pt>
                <c:pt idx="29">
                  <c:v>0.0934813753581662</c:v>
                </c:pt>
                <c:pt idx="30">
                  <c:v>0.0907593123209169</c:v>
                </c:pt>
                <c:pt idx="31">
                  <c:v>0.0857449856733524</c:v>
                </c:pt>
                <c:pt idx="32">
                  <c:v>0.0853151862464183</c:v>
                </c:pt>
                <c:pt idx="33">
                  <c:v>0.0851719197707736</c:v>
                </c:pt>
                <c:pt idx="34">
                  <c:v>0.0763610315186246</c:v>
                </c:pt>
                <c:pt idx="35">
                  <c:v>0.0756446991404011</c:v>
                </c:pt>
                <c:pt idx="36">
                  <c:v>0.0718481375358166</c:v>
                </c:pt>
                <c:pt idx="37">
                  <c:v>0.0593409742120344</c:v>
                </c:pt>
                <c:pt idx="38">
                  <c:v>0.0578724928366762</c:v>
                </c:pt>
                <c:pt idx="39">
                  <c:v>0.0577936962750716</c:v>
                </c:pt>
                <c:pt idx="40">
                  <c:v>0.0559670487106017</c:v>
                </c:pt>
                <c:pt idx="41">
                  <c:v>0.0542478510028653</c:v>
                </c:pt>
                <c:pt idx="42">
                  <c:v>0.0537822349570201</c:v>
                </c:pt>
                <c:pt idx="43">
                  <c:v>0.0520702005730659</c:v>
                </c:pt>
                <c:pt idx="44">
                  <c:v>0.0499140401146132</c:v>
                </c:pt>
                <c:pt idx="45">
                  <c:v>0.0495630372492837</c:v>
                </c:pt>
                <c:pt idx="46">
                  <c:v>0.0487679083094556</c:v>
                </c:pt>
                <c:pt idx="47">
                  <c:v>0.0483954154727794</c:v>
                </c:pt>
                <c:pt idx="48">
                  <c:v>0.0478510028653295</c:v>
                </c:pt>
                <c:pt idx="49">
                  <c:v>0.047836676217765</c:v>
                </c:pt>
                <c:pt idx="50">
                  <c:v>0.0470487106017192</c:v>
                </c:pt>
                <c:pt idx="51">
                  <c:v>0.0468982808022923</c:v>
                </c:pt>
                <c:pt idx="52">
                  <c:v>0.0468123209169054</c:v>
                </c:pt>
                <c:pt idx="53">
                  <c:v>0.0465902578796562</c:v>
                </c:pt>
                <c:pt idx="54">
                  <c:v>0.0464899713467049</c:v>
                </c:pt>
                <c:pt idx="55">
                  <c:v>0.0383667621776504</c:v>
                </c:pt>
                <c:pt idx="56">
                  <c:v>0.0375787965616046</c:v>
                </c:pt>
                <c:pt idx="57">
                  <c:v>0.0356232091690544</c:v>
                </c:pt>
                <c:pt idx="58">
                  <c:v>0.035580229226361</c:v>
                </c:pt>
                <c:pt idx="59">
                  <c:v>0.0353581661891117</c:v>
                </c:pt>
                <c:pt idx="60">
                  <c:v>0.0351289398280802</c:v>
                </c:pt>
                <c:pt idx="61">
                  <c:v>0.035121776504298</c:v>
                </c:pt>
                <c:pt idx="62">
                  <c:v>0.0350501432664756</c:v>
                </c:pt>
                <c:pt idx="63">
                  <c:v>0.0346776504297994</c:v>
                </c:pt>
                <c:pt idx="64">
                  <c:v>0.0343624641833811</c:v>
                </c:pt>
                <c:pt idx="65">
                  <c:v>0.034176217765043</c:v>
                </c:pt>
                <c:pt idx="66">
                  <c:v>0.0339828080229226</c:v>
                </c:pt>
                <c:pt idx="67">
                  <c:v>0.0321848137535817</c:v>
                </c:pt>
                <c:pt idx="68">
                  <c:v>0.0312893982808023</c:v>
                </c:pt>
                <c:pt idx="69">
                  <c:v>0.0312392550143266</c:v>
                </c:pt>
                <c:pt idx="70">
                  <c:v>0.0294340974212034</c:v>
                </c:pt>
                <c:pt idx="71">
                  <c:v>0.0293839541547278</c:v>
                </c:pt>
                <c:pt idx="72">
                  <c:v>0.0283595988538682</c:v>
                </c:pt>
                <c:pt idx="73">
                  <c:v>0.0281303724928367</c:v>
                </c:pt>
                <c:pt idx="74">
                  <c:v>0.0276504297994269</c:v>
                </c:pt>
                <c:pt idx="75">
                  <c:v>0.0275501432664756</c:v>
                </c:pt>
                <c:pt idx="76">
                  <c:v>0.0266045845272206</c:v>
                </c:pt>
                <c:pt idx="77">
                  <c:v>0.0265759312320917</c:v>
                </c:pt>
                <c:pt idx="78">
                  <c:v>0.0262965616045845</c:v>
                </c:pt>
                <c:pt idx="79">
                  <c:v>0.0260315186246418</c:v>
                </c:pt>
                <c:pt idx="80">
                  <c:v>0.0258595988538682</c:v>
                </c:pt>
                <c:pt idx="81">
                  <c:v>0.0256160458452722</c:v>
                </c:pt>
                <c:pt idx="82">
                  <c:v>0.0252363896848137</c:v>
                </c:pt>
                <c:pt idx="83">
                  <c:v>0.024878223495702</c:v>
                </c:pt>
                <c:pt idx="84">
                  <c:v>0.0244412607449857</c:v>
                </c:pt>
                <c:pt idx="85">
                  <c:v>0.0242621776504298</c:v>
                </c:pt>
                <c:pt idx="86">
                  <c:v>0.0240401146131805</c:v>
                </c:pt>
                <c:pt idx="87">
                  <c:v>0.0237034383954155</c:v>
                </c:pt>
                <c:pt idx="88">
                  <c:v>0.023689111747851</c:v>
                </c:pt>
                <c:pt idx="89">
                  <c:v>0.0233381088825215</c:v>
                </c:pt>
                <c:pt idx="90">
                  <c:v>0.0229154727793696</c:v>
                </c:pt>
                <c:pt idx="91">
                  <c:v>0.0222994269340974</c:v>
                </c:pt>
                <c:pt idx="92">
                  <c:v>0.0220845272206304</c:v>
                </c:pt>
                <c:pt idx="93">
                  <c:v>0.0218982808022923</c:v>
                </c:pt>
                <c:pt idx="94">
                  <c:v>0.0218839541547278</c:v>
                </c:pt>
                <c:pt idx="95">
                  <c:v>0.0217335243553009</c:v>
                </c:pt>
                <c:pt idx="96">
                  <c:v>0.0213610315186246</c:v>
                </c:pt>
                <c:pt idx="97">
                  <c:v>0.0212177650429799</c:v>
                </c:pt>
                <c:pt idx="98">
                  <c:v>0.0208595988538682</c:v>
                </c:pt>
                <c:pt idx="99">
                  <c:v>0.0205444126074499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1500040"/>
        <c:axId val="2141505464"/>
      </c:scatterChart>
      <c:valAx>
        <c:axId val="2141500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141505464"/>
        <c:crossesAt val="0.01"/>
        <c:crossBetween val="midCat"/>
      </c:valAx>
      <c:valAx>
        <c:axId val="2141505464"/>
        <c:scaling>
          <c:logBase val="10.0"/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141500040"/>
        <c:crossesAt val="0.01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3DD92-2F54-BE40-A48B-B946AE9505A7}" type="datetimeFigureOut">
              <a:rPr lang="en-US" smtClean="0"/>
              <a:t>5/11/15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E48CF-CD71-514D-8A01-1BD461DEF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76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2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7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Fe </a:t>
            </a:r>
            <a:r>
              <a:rPr lang="en-US">
                <a:latin typeface="Symbol" charset="0"/>
                <a:cs typeface="Symbol" charset="0"/>
              </a:rPr>
              <a:t>l</a:t>
            </a:r>
            <a:r>
              <a:rPr lang="en-US">
                <a:latin typeface="Calibri" charset="0"/>
              </a:rPr>
              <a:t>15.01Å has an oscillator strength of ~2.5, so a dense, low-turbulence environment causes scattering that </a:t>
            </a:r>
          </a:p>
          <a:p>
            <a:pPr eaLnBrk="1" hangingPunct="1"/>
            <a:r>
              <a:rPr lang="en-US">
                <a:latin typeface="Calibri" charset="0"/>
              </a:rPr>
              <a:t>increases the observed ratio.  But how to explain NGC5044?</a:t>
            </a:r>
          </a:p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961195-BB8F-144A-AB24-BAB6E838A3C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A05255-AE3D-7249-A075-3A444542704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595A-1D27-094B-BD25-57B86031A188}" type="datetimeFigureOut">
              <a:rPr lang="en-US" smtClean="0"/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AA1D-D181-7348-A24D-BA409F08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28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>
                <a:latin typeface="Times New Roman"/>
              </a:rPr>
              <a:t>&lt;date/time&gt;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smtClean="0">
                <a:latin typeface="Times New Roman"/>
              </a:rPr>
              <a:t>&lt;footer&gt;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5A8AE09-F8D9-429B-9C7A-EDD994607B00}" type="slidenum">
              <a:rPr lang="en-US" sz="1400" smtClean="0">
                <a:latin typeface="Times New Roman"/>
              </a:r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65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>
                <a:latin typeface="Times New Roman"/>
              </a:rPr>
              <a:t>&lt;date/time&gt;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smtClean="0">
                <a:latin typeface="Times New Roman"/>
              </a:rPr>
              <a:t>&lt;footer&gt;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5A8AE09-F8D9-429B-9C7A-EDD994607B00}" type="slidenum">
              <a:rPr lang="en-US" sz="1400" smtClean="0">
                <a:latin typeface="Times New Roman"/>
              </a:r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01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1" y="301320"/>
            <a:ext cx="9071640" cy="585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>
                <a:latin typeface="Times New Roman"/>
              </a:rPr>
              <a:t>&lt;date/time&gt;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smtClean="0">
                <a:latin typeface="Times New Roman"/>
              </a:rPr>
              <a:t>&lt;footer&gt;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5A8AE09-F8D9-429B-9C7A-EDD994607B00}" type="slidenum">
              <a:rPr lang="en-US" sz="1400" smtClean="0">
                <a:latin typeface="Times New Roman"/>
              </a:r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8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>
                <a:latin typeface="Times New Roman"/>
              </a:rPr>
              <a:t>&lt;date/time&gt;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smtClean="0">
                <a:latin typeface="Times New Roman"/>
              </a:rPr>
              <a:t>&lt;footer&gt;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5A8AE09-F8D9-429B-9C7A-EDD994607B00}" type="slidenum">
              <a:rPr lang="en-US" sz="1400" smtClean="0">
                <a:latin typeface="Times New Roman"/>
              </a:r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1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>
                <a:latin typeface="Times New Roman"/>
              </a:rPr>
              <a:t>&lt;date/time&gt;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smtClean="0">
                <a:latin typeface="Times New Roman"/>
              </a:rPr>
              <a:t>&lt;footer&gt;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5A8AE09-F8D9-429B-9C7A-EDD994607B00}" type="slidenum">
              <a:rPr lang="en-US" sz="1400" smtClean="0">
                <a:latin typeface="Times New Roman"/>
              </a:r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6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>
                <a:latin typeface="Times New Roman"/>
              </a:rPr>
              <a:t>&lt;date/time&gt;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smtClean="0">
                <a:latin typeface="Times New Roman"/>
              </a:rPr>
              <a:t>&lt;footer&gt;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5A8AE09-F8D9-429B-9C7A-EDD994607B00}" type="slidenum">
              <a:rPr lang="en-US" sz="1400" smtClean="0">
                <a:latin typeface="Times New Roman"/>
              </a:r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81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595A-1D27-094B-BD25-57B86031A188}" type="datetimeFigureOut">
              <a:rPr lang="en-US" smtClean="0"/>
              <a:t>5/11/15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AA1D-D181-7348-A24D-BA409F08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59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>
                <a:latin typeface="Times New Roman"/>
              </a:rPr>
              <a:t>&lt;date/time&gt;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smtClean="0">
                <a:latin typeface="Times New Roman"/>
              </a:rPr>
              <a:t>&lt;footer&gt;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5A8AE09-F8D9-429B-9C7A-EDD994607B00}" type="slidenum">
              <a:rPr lang="en-US" sz="1400" smtClean="0">
                <a:latin typeface="Times New Roman"/>
              </a:r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51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>
                <a:latin typeface="Times New Roman"/>
              </a:rPr>
              <a:t>&lt;date/time&gt;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smtClean="0">
                <a:latin typeface="Times New Roman"/>
              </a:rPr>
              <a:t>&lt;footer&gt;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5A8AE09-F8D9-429B-9C7A-EDD994607B00}" type="slidenum">
              <a:rPr lang="en-US" sz="1400" smtClean="0">
                <a:latin typeface="Times New Roman"/>
              </a:r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65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>
                <a:latin typeface="Times New Roman"/>
              </a:rPr>
              <a:t>&lt;date/time&gt;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smtClean="0">
                <a:latin typeface="Times New Roman"/>
              </a:rPr>
              <a:t>&lt;footer&gt;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5A8AE09-F8D9-429B-9C7A-EDD994607B00}" type="slidenum">
              <a:rPr lang="en-US" sz="1400" smtClean="0">
                <a:latin typeface="Times New Roman"/>
              </a:r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67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763925"/>
            <a:ext cx="9072563" cy="4989036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400" smtClean="0">
                <a:latin typeface="Times New Roman"/>
              </a:rPr>
              <a:t>&lt;date/time&gt;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sz="1400" smtClean="0">
                <a:latin typeface="Times New Roman"/>
              </a:rPr>
              <a:t>&lt;footer&gt;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35A8AE09-F8D9-429B-9C7A-EDD994607B00}" type="slidenum">
              <a:rPr lang="en-US" sz="1400" smtClean="0">
                <a:latin typeface="Times New Roman"/>
              </a:r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6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50397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503972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50397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50397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50397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0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504001" y="530865"/>
            <a:ext cx="9071640" cy="2499126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dirty="0">
                <a:latin typeface="Arial"/>
              </a:rPr>
              <a:t>Spectral Analysis, </a:t>
            </a:r>
          </a:p>
          <a:p>
            <a:pPr algn="ctr"/>
            <a:r>
              <a:rPr lang="en-US" sz="4400" dirty="0">
                <a:latin typeface="Arial"/>
              </a:rPr>
              <a:t>Uncertainties in Atomic Data,</a:t>
            </a:r>
          </a:p>
          <a:p>
            <a:pPr algn="ctr"/>
            <a:r>
              <a:rPr lang="en-US" sz="4400" dirty="0">
                <a:latin typeface="Arial"/>
              </a:rPr>
              <a:t>And </a:t>
            </a:r>
            <a:r>
              <a:rPr lang="en-US" sz="4400" dirty="0" err="1">
                <a:latin typeface="Arial"/>
              </a:rPr>
              <a:t>AtomDB</a:t>
            </a:r>
            <a:endParaRPr dirty="0"/>
          </a:p>
        </p:txBody>
      </p:sp>
      <p:sp>
        <p:nvSpPr>
          <p:cNvPr id="40" name="TextShape 2"/>
          <p:cNvSpPr txBox="1"/>
          <p:nvPr/>
        </p:nvSpPr>
        <p:spPr>
          <a:xfrm>
            <a:off x="504001" y="4147110"/>
            <a:ext cx="9071640" cy="200601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200" dirty="0">
                <a:latin typeface="Arial"/>
              </a:rPr>
              <a:t>Randall Smith, Adam Foster (SAO)</a:t>
            </a:r>
            <a:endParaRPr dirty="0"/>
          </a:p>
          <a:p>
            <a:pPr algn="ctr"/>
            <a:r>
              <a:rPr lang="en-US" sz="3200" dirty="0">
                <a:latin typeface="Arial"/>
              </a:rPr>
              <a:t>Stuart Loch &amp; Connor </a:t>
            </a:r>
            <a:r>
              <a:rPr lang="en-US" sz="3200" dirty="0" err="1">
                <a:latin typeface="Arial"/>
              </a:rPr>
              <a:t>Ballance</a:t>
            </a:r>
            <a:r>
              <a:rPr lang="en-US" sz="3200" dirty="0">
                <a:latin typeface="Arial"/>
              </a:rPr>
              <a:t>, Auburn University</a:t>
            </a:r>
            <a:endParaRPr dirty="0"/>
          </a:p>
          <a:p>
            <a:pPr algn="ctr"/>
            <a:r>
              <a:rPr lang="en-US" sz="3200" dirty="0">
                <a:latin typeface="Arial"/>
              </a:rPr>
              <a:t>Michael </a:t>
            </a:r>
            <a:r>
              <a:rPr lang="en-US" sz="3200" dirty="0" err="1">
                <a:latin typeface="Arial"/>
              </a:rPr>
              <a:t>Witthoeft</a:t>
            </a:r>
            <a:r>
              <a:rPr lang="en-US" sz="3200" dirty="0">
                <a:latin typeface="Arial"/>
              </a:rPr>
              <a:t>, NASA GSFC</a:t>
            </a:r>
            <a:endParaRPr dirty="0"/>
          </a:p>
          <a:p>
            <a:pPr algn="ctr"/>
            <a:endParaRPr dirty="0"/>
          </a:p>
          <a:p>
            <a:pPr algn="ctr"/>
            <a:r>
              <a:rPr lang="en-US" sz="3200" dirty="0">
                <a:latin typeface="Arial"/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latin typeface="Franklin Gothic Book" charset="0"/>
              </a:rPr>
              <a:t>And this does have a real impact</a:t>
            </a:r>
            <a:endParaRPr lang="en-US" sz="4400" b="1" dirty="0">
              <a:solidFill>
                <a:srgbClr val="0000FF"/>
              </a:solidFill>
              <a:latin typeface="Franklin Gothic Book" charset="0"/>
            </a:endParaRPr>
          </a:p>
        </p:txBody>
      </p:sp>
      <p:sp>
        <p:nvSpPr>
          <p:cNvPr id="40962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498" indent="0">
              <a:buNone/>
            </a:pPr>
            <a:r>
              <a:rPr lang="en-US" dirty="0">
                <a:latin typeface="Arial" charset="0"/>
              </a:rPr>
              <a:t>SYNTHESIS AND SUMMARY COMMENTS: </a:t>
            </a:r>
          </a:p>
          <a:p>
            <a:pPr marL="38498" indent="0">
              <a:buNone/>
            </a:pPr>
            <a:r>
              <a:rPr lang="en-US" dirty="0">
                <a:latin typeface="Arial" charset="0"/>
              </a:rPr>
              <a:t>“While recognizing the value of this work, the review panel was not convinced that there would be a significant impact on astrophysics by having a better handle on uncertainties in the atomic data…”</a:t>
            </a:r>
            <a:endParaRPr lang="en-US" altLang="ja-JP" dirty="0">
              <a:latin typeface="Arial" charset="0"/>
            </a:endParaRPr>
          </a:p>
        </p:txBody>
      </p:sp>
      <p:sp>
        <p:nvSpPr>
          <p:cNvPr id="40963" name="TextBox 1"/>
          <p:cNvSpPr txBox="1">
            <a:spLocks noChangeArrowheads="1"/>
          </p:cNvSpPr>
          <p:nvPr/>
        </p:nvSpPr>
        <p:spPr bwMode="auto">
          <a:xfrm>
            <a:off x="3752233" y="5261472"/>
            <a:ext cx="5579346" cy="84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/>
              <a:t>Quote from a recent proposal review panel.  </a:t>
            </a:r>
          </a:p>
        </p:txBody>
      </p:sp>
    </p:spTree>
    <p:extLst>
      <p:ext uri="{BB962C8B-B14F-4D97-AF65-F5344CB8AC3E}">
        <p14:creationId xmlns:p14="http://schemas.microsoft.com/office/powerpoint/2010/main" val="3847008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h_sxs_4keV_apec_mekal_iron_lines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0" y="262780"/>
            <a:ext cx="87503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31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solidFill>
                  <a:srgbClr val="0000FF"/>
                </a:solidFill>
                <a:latin typeface="Franklin Gothic Book" charset="0"/>
              </a:rPr>
              <a:t>But Don’t Lose Hope</a:t>
            </a:r>
            <a:endParaRPr lang="en-US" sz="4400" dirty="0">
              <a:solidFill>
                <a:srgbClr val="0000FF"/>
              </a:solidFill>
              <a:latin typeface="Franklin Gothic Book" charset="0"/>
            </a:endParaRPr>
          </a:p>
        </p:txBody>
      </p:sp>
      <p:sp>
        <p:nvSpPr>
          <p:cNvPr id="41986" name="TextBox 3"/>
          <p:cNvSpPr txBox="1">
            <a:spLocks noChangeArrowheads="1"/>
          </p:cNvSpPr>
          <p:nvPr/>
        </p:nvSpPr>
        <p:spPr bwMode="auto">
          <a:xfrm>
            <a:off x="4454027" y="7097695"/>
            <a:ext cx="5626598" cy="44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/>
              <a:t>Loewenstein &amp; Davis (2012, ApJ, 757, 121)</a:t>
            </a:r>
          </a:p>
        </p:txBody>
      </p:sp>
      <p:pic>
        <p:nvPicPr>
          <p:cNvPr id="41987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" b="258"/>
          <a:stretch>
            <a:fillRect/>
          </a:stretch>
        </p:blipFill>
        <p:spPr>
          <a:xfrm>
            <a:off x="1872616" y="1441939"/>
            <a:ext cx="5889116" cy="5484264"/>
          </a:xfrm>
        </p:spPr>
      </p:pic>
    </p:spTree>
    <p:extLst>
      <p:ext uri="{BB962C8B-B14F-4D97-AF65-F5344CB8AC3E}">
        <p14:creationId xmlns:p14="http://schemas.microsoft.com/office/powerpoint/2010/main" val="775726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504001" y="301321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dirty="0">
                <a:latin typeface="Arial"/>
              </a:rPr>
              <a:t>There is </a:t>
            </a:r>
            <a:r>
              <a:rPr lang="en-US" sz="4400" dirty="0" smtClean="0">
                <a:latin typeface="Arial"/>
              </a:rPr>
              <a:t>interest</a:t>
            </a:r>
            <a:endParaRPr dirty="0"/>
          </a:p>
        </p:txBody>
      </p:sp>
      <p:pic>
        <p:nvPicPr>
          <p:cNvPr id="58" name="Picture 57"/>
          <p:cNvPicPr/>
          <p:nvPr/>
        </p:nvPicPr>
        <p:blipFill>
          <a:blip r:embed="rId2"/>
          <a:stretch>
            <a:fillRect/>
          </a:stretch>
        </p:blipFill>
        <p:spPr>
          <a:xfrm>
            <a:off x="503640" y="1811520"/>
            <a:ext cx="9071640" cy="4298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504001" y="301321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Phys Rev A: a New Hope</a:t>
            </a:r>
            <a:endParaRPr/>
          </a:p>
        </p:txBody>
      </p:sp>
      <p:pic>
        <p:nvPicPr>
          <p:cNvPr id="60" name="Picture 59"/>
          <p:cNvPicPr/>
          <p:nvPr/>
        </p:nvPicPr>
        <p:blipFill>
          <a:blip r:embed="rId2"/>
          <a:stretch>
            <a:fillRect/>
          </a:stretch>
        </p:blipFill>
        <p:spPr>
          <a:xfrm>
            <a:off x="503640" y="1811520"/>
            <a:ext cx="9071640" cy="4298760"/>
          </a:xfrm>
          <a:prstGeom prst="rect">
            <a:avLst/>
          </a:prstGeom>
          <a:ln>
            <a:noFill/>
          </a:ln>
        </p:spPr>
      </p:pic>
      <p:sp>
        <p:nvSpPr>
          <p:cNvPr id="61" name="TextShape 2"/>
          <p:cNvSpPr txBox="1"/>
          <p:nvPr/>
        </p:nvSpPr>
        <p:spPr>
          <a:xfrm>
            <a:off x="640079" y="6298589"/>
            <a:ext cx="8935561" cy="1031541"/>
          </a:xfrm>
          <a:prstGeom prst="rect">
            <a:avLst/>
          </a:prstGeom>
        </p:spPr>
        <p:txBody>
          <a:bodyPr lIns="89991" tIns="44996" rIns="89991" bIns="44996"/>
          <a:lstStyle/>
          <a:p>
            <a:r>
              <a:rPr lang="en-US" sz="2400" dirty="0">
                <a:latin typeface="Arial"/>
              </a:rPr>
              <a:t>Structure calculations now routinely include </a:t>
            </a:r>
            <a:r>
              <a:rPr lang="en-US" sz="2400" dirty="0" smtClean="0">
                <a:latin typeface="Arial"/>
              </a:rPr>
              <a:t>uncertainties – but </a:t>
            </a:r>
            <a:endParaRPr sz="2400" dirty="0"/>
          </a:p>
          <a:p>
            <a:r>
              <a:rPr lang="en-US" sz="2400" dirty="0">
                <a:latin typeface="Arial"/>
              </a:rPr>
              <a:t>Scattering calculations... not so </a:t>
            </a:r>
            <a:r>
              <a:rPr lang="en-US" sz="2400" dirty="0" smtClean="0">
                <a:latin typeface="Arial"/>
              </a:rPr>
              <a:t>much.  So they avoid </a:t>
            </a:r>
            <a:r>
              <a:rPr lang="en-US" sz="2400" dirty="0" err="1" smtClean="0">
                <a:latin typeface="Arial"/>
              </a:rPr>
              <a:t>PhysRevA</a:t>
            </a:r>
            <a:endParaRPr sz="2400" dirty="0"/>
          </a:p>
        </p:txBody>
      </p:sp>
      <p:sp>
        <p:nvSpPr>
          <p:cNvPr id="62" name="Line 3"/>
          <p:cNvSpPr/>
          <p:nvPr/>
        </p:nvSpPr>
        <p:spPr>
          <a:xfrm>
            <a:off x="7315200" y="5486401"/>
            <a:ext cx="2194560" cy="0"/>
          </a:xfrm>
          <a:prstGeom prst="line">
            <a:avLst/>
          </a:prstGeom>
          <a:ln>
            <a:solidFill>
              <a:srgbClr val="FF0000"/>
            </a:solidFill>
          </a:ln>
        </p:spPr>
      </p:sp>
      <p:sp>
        <p:nvSpPr>
          <p:cNvPr id="63" name="Line 4"/>
          <p:cNvSpPr/>
          <p:nvPr/>
        </p:nvSpPr>
        <p:spPr>
          <a:xfrm>
            <a:off x="547200" y="5666400"/>
            <a:ext cx="7225200" cy="0"/>
          </a:xfrm>
          <a:prstGeom prst="line">
            <a:avLst/>
          </a:prstGeom>
          <a:ln>
            <a:solidFill>
              <a:srgbClr val="FF0000"/>
            </a:solidFill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504001" y="301321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Current Best Methods...</a:t>
            </a:r>
            <a:endParaRPr/>
          </a:p>
        </p:txBody>
      </p:sp>
      <p:pic>
        <p:nvPicPr>
          <p:cNvPr id="65" name="Picture 64"/>
          <p:cNvPicPr/>
          <p:nvPr/>
        </p:nvPicPr>
        <p:blipFill>
          <a:blip r:embed="rId2"/>
          <a:stretch>
            <a:fillRect/>
          </a:stretch>
        </p:blipFill>
        <p:spPr>
          <a:xfrm>
            <a:off x="427320" y="1566000"/>
            <a:ext cx="5114520" cy="4171680"/>
          </a:xfrm>
          <a:prstGeom prst="rect">
            <a:avLst/>
          </a:prstGeom>
          <a:ln>
            <a:noFill/>
          </a:ln>
        </p:spPr>
      </p:pic>
      <p:sp>
        <p:nvSpPr>
          <p:cNvPr id="66" name="CustomShape 2"/>
          <p:cNvSpPr/>
          <p:nvPr/>
        </p:nvSpPr>
        <p:spPr>
          <a:xfrm>
            <a:off x="427320" y="2663280"/>
            <a:ext cx="5114520" cy="731520"/>
          </a:xfrm>
          <a:prstGeom prst="rect">
            <a:avLst/>
          </a:prstGeom>
          <a:noFill/>
          <a:ln w="12600">
            <a:solidFill>
              <a:srgbClr val="FF0000"/>
            </a:solidFill>
            <a:round/>
          </a:ln>
        </p:spPr>
      </p:sp>
      <p:sp>
        <p:nvSpPr>
          <p:cNvPr id="67" name="Line 3"/>
          <p:cNvSpPr/>
          <p:nvPr/>
        </p:nvSpPr>
        <p:spPr>
          <a:xfrm>
            <a:off x="2707200" y="5040720"/>
            <a:ext cx="2743200" cy="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</p:sp>
      <p:sp>
        <p:nvSpPr>
          <p:cNvPr id="68" name="Line 4"/>
          <p:cNvSpPr/>
          <p:nvPr/>
        </p:nvSpPr>
        <p:spPr>
          <a:xfrm>
            <a:off x="512640" y="5259600"/>
            <a:ext cx="4937760" cy="3312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</p:sp>
      <p:sp>
        <p:nvSpPr>
          <p:cNvPr id="69" name="Line 5"/>
          <p:cNvSpPr/>
          <p:nvPr/>
        </p:nvSpPr>
        <p:spPr>
          <a:xfrm>
            <a:off x="512641" y="5497920"/>
            <a:ext cx="3173760" cy="1080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</p:sp>
      <p:pic>
        <p:nvPicPr>
          <p:cNvPr id="70" name="Picture 69"/>
          <p:cNvPicPr/>
          <p:nvPr/>
        </p:nvPicPr>
        <p:blipFill>
          <a:blip r:embed="rId3"/>
          <a:stretch>
            <a:fillRect/>
          </a:stretch>
        </p:blipFill>
        <p:spPr>
          <a:xfrm>
            <a:off x="4846320" y="5857921"/>
            <a:ext cx="5229000" cy="1380600"/>
          </a:xfrm>
          <a:prstGeom prst="rect">
            <a:avLst/>
          </a:prstGeom>
          <a:ln>
            <a:noFill/>
          </a:ln>
        </p:spPr>
      </p:pic>
      <p:sp>
        <p:nvSpPr>
          <p:cNvPr id="71" name="Line 6"/>
          <p:cNvSpPr/>
          <p:nvPr/>
        </p:nvSpPr>
        <p:spPr>
          <a:xfrm>
            <a:off x="5120640" y="6090480"/>
            <a:ext cx="4754880" cy="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</p:sp>
      <p:sp>
        <p:nvSpPr>
          <p:cNvPr id="72" name="TextShape 7"/>
          <p:cNvSpPr txBox="1"/>
          <p:nvPr/>
        </p:nvSpPr>
        <p:spPr>
          <a:xfrm>
            <a:off x="5941091" y="1566000"/>
            <a:ext cx="3383280" cy="346320"/>
          </a:xfrm>
          <a:prstGeom prst="rect">
            <a:avLst/>
          </a:prstGeom>
        </p:spPr>
        <p:txBody>
          <a:bodyPr lIns="89991" tIns="44996" rIns="89991" bIns="44996"/>
          <a:lstStyle/>
          <a:p>
            <a:r>
              <a:rPr lang="en-US" sz="2800">
                <a:latin typeface="Arial"/>
              </a:rPr>
              <a:t>Guennou+2013</a:t>
            </a:r>
            <a:endParaRPr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366581" cy="1259946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rgbClr val="0000FF"/>
                </a:solidFill>
                <a:latin typeface="Franklin Gothic Book" charset="0"/>
              </a:rPr>
              <a:t>Where are we now, anyway?</a:t>
            </a:r>
            <a:endParaRPr lang="en-US" sz="4400" dirty="0">
              <a:solidFill>
                <a:srgbClr val="0000FF"/>
              </a:solidFill>
              <a:latin typeface="Franklin Gothic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1562683"/>
            <a:ext cx="8717291" cy="5437016"/>
          </a:xfrm>
        </p:spPr>
        <p:txBody>
          <a:bodyPr>
            <a:normAutofit/>
          </a:bodyPr>
          <a:lstStyle/>
          <a:p>
            <a:pPr marL="497518" indent="-457200">
              <a:defRPr/>
            </a:pPr>
            <a:r>
              <a:rPr lang="en-US" dirty="0" smtClean="0">
                <a:ea typeface="+mn-ea"/>
                <a:cs typeface="+mn-cs"/>
              </a:rPr>
              <a:t>Calculated atomic transitions exist for nearly all X-ray relevant ions.</a:t>
            </a:r>
          </a:p>
          <a:p>
            <a:pPr marL="831750" lvl="1" indent="-457200">
              <a:defRPr/>
            </a:pPr>
            <a:r>
              <a:rPr lang="en-US" dirty="0" smtClean="0">
                <a:ea typeface="+mn-ea"/>
              </a:rPr>
              <a:t>Distorted Wave for most</a:t>
            </a:r>
          </a:p>
          <a:p>
            <a:pPr marL="831750" lvl="1" indent="-457200">
              <a:defRPr/>
            </a:pPr>
            <a:r>
              <a:rPr lang="en-US" dirty="0" smtClean="0">
                <a:ea typeface="+mn-ea"/>
              </a:rPr>
              <a:t>Higher-quality R-matrix or CCC methods for some key ions (H-like, He-like, some Fe L)</a:t>
            </a:r>
          </a:p>
          <a:p>
            <a:pPr marL="497518" indent="-457200">
              <a:defRPr/>
            </a:pPr>
            <a:r>
              <a:rPr lang="en-US" dirty="0" smtClean="0">
                <a:ea typeface="+mn-ea"/>
              </a:rPr>
              <a:t>Lab measurements for some, allowing cross-checks</a:t>
            </a:r>
          </a:p>
          <a:p>
            <a:pPr marL="497518" indent="-457200">
              <a:defRPr/>
            </a:pPr>
            <a:r>
              <a:rPr lang="en-US" dirty="0" smtClean="0">
                <a:ea typeface="+mn-ea"/>
                <a:cs typeface="+mn-cs"/>
              </a:rPr>
              <a:t>High-resolution absorption cross sections for some abundant atoms</a:t>
            </a: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808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504001" y="301321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Meaningful Uncertainties Matter</a:t>
            </a:r>
            <a:endParaRPr/>
          </a:p>
        </p:txBody>
      </p:sp>
      <p:pic>
        <p:nvPicPr>
          <p:cNvPr id="4" name="Content Placeholder 1" descr="IonBalOnSpectr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81" b="-1917"/>
          <a:stretch>
            <a:fillRect/>
          </a:stretch>
        </p:blipFill>
        <p:spPr>
          <a:xfrm>
            <a:off x="1069189" y="1109561"/>
            <a:ext cx="8064763" cy="652910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Charge State Distributions</a:t>
            </a:r>
            <a:endParaRPr lang="en-US" dirty="0"/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194263" y="1931918"/>
            <a:ext cx="2387148" cy="4821043"/>
          </a:xfrm>
        </p:spPr>
        <p:txBody>
          <a:bodyPr>
            <a:normAutofit fontScale="85000" lnSpcReduction="20000"/>
          </a:bodyPr>
          <a:lstStyle/>
          <a:p>
            <a:pPr marL="125993" indent="0">
              <a:buNone/>
            </a:pPr>
            <a:r>
              <a:rPr lang="en-US" dirty="0" smtClean="0">
                <a:latin typeface="Century Gothic" charset="0"/>
              </a:rPr>
              <a:t>Regularly updated </a:t>
            </a:r>
            <a:r>
              <a:rPr lang="en-US" dirty="0">
                <a:latin typeface="Century Gothic" charset="0"/>
              </a:rPr>
              <a:t>(Bryans+ 2009); new Fe data has some significant changes from the older </a:t>
            </a:r>
            <a:r>
              <a:rPr lang="en-US" dirty="0" err="1">
                <a:latin typeface="Century Gothic" charset="0"/>
              </a:rPr>
              <a:t>Mazzotta</a:t>
            </a:r>
            <a:r>
              <a:rPr lang="en-US" dirty="0">
                <a:latin typeface="Century Gothic" charset="0"/>
              </a:rPr>
              <a:t>+ data</a:t>
            </a:r>
          </a:p>
        </p:txBody>
      </p:sp>
      <p:pic>
        <p:nvPicPr>
          <p:cNvPr id="56323" name="Picture 7" descr="fig3a.ep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411" y="1595932"/>
            <a:ext cx="7383707" cy="591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733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Content Placeholder 3" descr="mattioli_dere-v3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3" b="876"/>
          <a:stretch>
            <a:fillRect/>
          </a:stretch>
        </p:blipFill>
        <p:spPr>
          <a:xfrm>
            <a:off x="733296" y="1004457"/>
            <a:ext cx="8232510" cy="5891997"/>
          </a:xfrm>
        </p:spPr>
      </p:pic>
      <p:sp>
        <p:nvSpPr>
          <p:cNvPr id="55299" name="Title 1"/>
          <p:cNvSpPr>
            <a:spLocks noGrp="1"/>
          </p:cNvSpPr>
          <p:nvPr>
            <p:ph type="title"/>
          </p:nvPr>
        </p:nvSpPr>
        <p:spPr>
          <a:xfrm>
            <a:off x="0" y="208242"/>
            <a:ext cx="10080625" cy="827714"/>
          </a:xfrm>
        </p:spPr>
        <p:txBody>
          <a:bodyPr/>
          <a:lstStyle/>
          <a:p>
            <a:pPr algn="ctr" eaLnBrk="1" hangingPunct="1"/>
            <a:r>
              <a:rPr lang="en-US" sz="4400" dirty="0">
                <a:solidFill>
                  <a:srgbClr val="0000FF"/>
                </a:solidFill>
                <a:latin typeface="Arial" charset="0"/>
              </a:rPr>
              <a:t>Impact of </a:t>
            </a:r>
            <a:r>
              <a:rPr lang="en-US" sz="4400" dirty="0" smtClean="0">
                <a:solidFill>
                  <a:srgbClr val="0000FF"/>
                </a:solidFill>
                <a:latin typeface="Arial" charset="0"/>
              </a:rPr>
              <a:t>CSD Uncertainty</a:t>
            </a:r>
            <a:endParaRPr lang="en-US" sz="4400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285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(Personal)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1763925"/>
            <a:ext cx="9394909" cy="5673326"/>
          </a:xfrm>
        </p:spPr>
        <p:txBody>
          <a:bodyPr>
            <a:normAutofit/>
          </a:bodyPr>
          <a:lstStyle/>
          <a:p>
            <a:r>
              <a:rPr lang="en-US" dirty="0" smtClean="0"/>
              <a:t>Error</a:t>
            </a:r>
          </a:p>
          <a:p>
            <a:pPr lvl="1"/>
            <a:r>
              <a:rPr lang="en-US" b="1" dirty="0" smtClean="0"/>
              <a:t>Statistical</a:t>
            </a:r>
            <a:r>
              <a:rPr lang="en-US" dirty="0" smtClean="0"/>
              <a:t>: 9 counts in a line </a:t>
            </a:r>
            <a:r>
              <a:rPr lang="en-US" dirty="0" smtClean="0"/>
              <a:t>can </a:t>
            </a:r>
            <a:r>
              <a:rPr lang="en-US" dirty="0" smtClean="0"/>
              <a:t>measure a flux </a:t>
            </a:r>
            <a:r>
              <a:rPr lang="en-US" dirty="0" smtClean="0"/>
              <a:t>to at best </a:t>
            </a:r>
            <a:r>
              <a:rPr lang="en-US" dirty="0"/>
              <a:t>3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/>
              <a:t>.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b="1" dirty="0" smtClean="0"/>
              <a:t>Systematic</a:t>
            </a:r>
            <a:r>
              <a:rPr lang="en-US" dirty="0" smtClean="0"/>
              <a:t>: Unknown/unmeasured behavior of the measuring system itself.</a:t>
            </a:r>
          </a:p>
          <a:p>
            <a:r>
              <a:rPr lang="en-US" dirty="0" smtClean="0"/>
              <a:t>Uncertainty</a:t>
            </a:r>
          </a:p>
          <a:p>
            <a:pPr lvl="1"/>
            <a:r>
              <a:rPr lang="en-US" i="1" dirty="0" smtClean="0"/>
              <a:t>Relevant to theoretical atomic calculations</a:t>
            </a:r>
            <a:r>
              <a:rPr lang="en-US" dirty="0" smtClean="0"/>
              <a:t>. Thes</a:t>
            </a:r>
            <a:r>
              <a:rPr lang="en-US" dirty="0"/>
              <a:t>e</a:t>
            </a:r>
            <a:r>
              <a:rPr lang="en-US" dirty="0" smtClean="0"/>
              <a:t> inherently rely upon approximations whose applicability may not, or possibly can not, be tested.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21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0" y="155744"/>
            <a:ext cx="10080625" cy="773467"/>
          </a:xfrm>
        </p:spPr>
        <p:txBody>
          <a:bodyPr/>
          <a:lstStyle/>
          <a:p>
            <a:pPr algn="ctr"/>
            <a:r>
              <a:rPr lang="en-US" sz="3100" dirty="0">
                <a:solidFill>
                  <a:srgbClr val="0000FF"/>
                </a:solidFill>
                <a:latin typeface="Franklin Gothic Book" charset="0"/>
              </a:rPr>
              <a:t>Baby Steps: Estimating Errors in Charge State Distributions</a:t>
            </a:r>
          </a:p>
        </p:txBody>
      </p:sp>
      <p:pic>
        <p:nvPicPr>
          <p:cNvPr id="44034" name="Content Placeholder 3" descr="ionization_fe18_v2-rk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0"/>
          <a:stretch>
            <a:fillRect/>
          </a:stretch>
        </p:blipFill>
        <p:spPr>
          <a:xfrm>
            <a:off x="851669" y="929210"/>
            <a:ext cx="8175183" cy="6273765"/>
          </a:xfrm>
        </p:spPr>
      </p:pic>
    </p:spTree>
    <p:extLst>
      <p:ext uri="{BB962C8B-B14F-4D97-AF65-F5344CB8AC3E}">
        <p14:creationId xmlns:p14="http://schemas.microsoft.com/office/powerpoint/2010/main" val="2800108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" y="5456028"/>
            <a:ext cx="10080624" cy="1981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Ratio </a:t>
            </a:r>
            <a:r>
              <a:rPr lang="en-US" sz="2800" dirty="0"/>
              <a:t>of </a:t>
            </a:r>
            <a:r>
              <a:rPr lang="en-US" sz="2800" dirty="0" smtClean="0"/>
              <a:t>ionization rates computed using FRDW calculations and RCCC  for iron, and the </a:t>
            </a:r>
            <a:r>
              <a:rPr lang="en-US" sz="2800" dirty="0"/>
              <a:t>effective shift in the ionization balance. At typical cluster temperatures (3-6keV) the </a:t>
            </a:r>
            <a:r>
              <a:rPr lang="en-US" sz="2800" dirty="0" smtClean="0"/>
              <a:t>ionization </a:t>
            </a:r>
            <a:r>
              <a:rPr lang="en-US" sz="2800" dirty="0"/>
              <a:t>fraction changes by &gt; 10% for </a:t>
            </a:r>
            <a:r>
              <a:rPr lang="en-US" sz="2800" dirty="0" smtClean="0"/>
              <a:t>Fe</a:t>
            </a:r>
            <a:r>
              <a:rPr lang="en-US" sz="2800" baseline="30000" dirty="0" smtClean="0"/>
              <a:t>24+</a:t>
            </a:r>
            <a:endParaRPr lang="en-US" sz="2800" baseline="30000" dirty="0"/>
          </a:p>
        </p:txBody>
      </p:sp>
      <p:pic>
        <p:nvPicPr>
          <p:cNvPr id="4" name="Picture 3" descr="rccc_v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078" y="0"/>
            <a:ext cx="74295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58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CSD </a:t>
            </a:r>
            <a:r>
              <a:rPr lang="en-US" dirty="0" err="1" smtClean="0"/>
              <a:t>vs</a:t>
            </a:r>
            <a:r>
              <a:rPr lang="en-US" dirty="0" smtClean="0"/>
              <a:t> Line Uncertainties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100s of cross sections and/or rates involved in calculating the CSD.</a:t>
            </a:r>
          </a:p>
          <a:p>
            <a:pPr lvl="1"/>
            <a:r>
              <a:rPr lang="en-US" dirty="0" smtClean="0"/>
              <a:t>Rates are temperature, and to an extent, density dependent</a:t>
            </a:r>
          </a:p>
          <a:p>
            <a:pPr lvl="1"/>
            <a:r>
              <a:rPr lang="en-US" dirty="0" smtClean="0"/>
              <a:t>Correlations abound</a:t>
            </a:r>
          </a:p>
          <a:p>
            <a:r>
              <a:rPr lang="en-US" dirty="0" smtClean="0"/>
              <a:t>For any given ion, there are 1000s to millions.</a:t>
            </a:r>
          </a:p>
          <a:p>
            <a:r>
              <a:rPr lang="en-US" dirty="0" smtClean="0"/>
              <a:t>There are billions involved in calculating all of the line-emission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067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504031" y="134746"/>
            <a:ext cx="8232510" cy="85921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Wavelength Error Data</a:t>
            </a:r>
          </a:p>
        </p:txBody>
      </p:sp>
      <p:pic>
        <p:nvPicPr>
          <p:cNvPr id="40963" name="Content Placeholder 1" descr="VelDist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" b="-471"/>
          <a:stretch>
            <a:fillRect/>
          </a:stretch>
        </p:blipFill>
        <p:spPr>
          <a:xfrm>
            <a:off x="350023" y="1249446"/>
            <a:ext cx="7880739" cy="581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94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68010" y="134745"/>
            <a:ext cx="9016559" cy="82771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Wavelength errors incomplete</a:t>
            </a:r>
          </a:p>
        </p:txBody>
      </p:sp>
      <p:pic>
        <p:nvPicPr>
          <p:cNvPr id="41987" name="Content Placeholder 1" descr="KnownWL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" b="38"/>
          <a:stretch>
            <a:fillRect/>
          </a:stretch>
        </p:blipFill>
        <p:spPr>
          <a:xfrm>
            <a:off x="504031" y="1315944"/>
            <a:ext cx="8050499" cy="576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79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0822" y="1513865"/>
            <a:ext cx="8995772" cy="53703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018" y="148744"/>
            <a:ext cx="9296576" cy="125994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b="1" dirty="0">
                <a:ea typeface="+mj-ea"/>
                <a:cs typeface="+mj-cs"/>
              </a:rPr>
              <a:t>100 strongest lines from a </a:t>
            </a:r>
            <a:r>
              <a:rPr lang="en-US" sz="4000" b="1" dirty="0" err="1">
                <a:ea typeface="+mj-ea"/>
                <a:cs typeface="+mj-cs"/>
              </a:rPr>
              <a:t>kT</a:t>
            </a:r>
            <a:r>
              <a:rPr lang="en-US" sz="4000" b="1" dirty="0">
                <a:ea typeface="+mj-ea"/>
                <a:cs typeface="+mj-cs"/>
              </a:rPr>
              <a:t>=0.3 </a:t>
            </a:r>
            <a:r>
              <a:rPr lang="en-US" sz="4000" b="1" dirty="0" err="1">
                <a:ea typeface="+mj-ea"/>
                <a:cs typeface="+mj-cs"/>
              </a:rPr>
              <a:t>keV</a:t>
            </a:r>
            <a:r>
              <a:rPr lang="en-US" sz="4000" b="1" dirty="0">
                <a:ea typeface="+mj-ea"/>
                <a:cs typeface="+mj-cs"/>
              </a:rPr>
              <a:t> plasma, SPEX </a:t>
            </a:r>
            <a:r>
              <a:rPr lang="en-US" sz="4000" b="1" dirty="0" err="1">
                <a:ea typeface="+mj-ea"/>
                <a:cs typeface="+mj-cs"/>
              </a:rPr>
              <a:t>vs</a:t>
            </a:r>
            <a:r>
              <a:rPr lang="en-US" sz="4000" b="1" dirty="0">
                <a:ea typeface="+mj-ea"/>
                <a:cs typeface="+mj-cs"/>
              </a:rPr>
              <a:t> </a:t>
            </a:r>
            <a:r>
              <a:rPr lang="en-US" sz="4000" b="1" dirty="0" err="1">
                <a:ea typeface="+mj-ea"/>
                <a:cs typeface="+mj-cs"/>
              </a:rPr>
              <a:t>AtomDB</a:t>
            </a:r>
            <a:r>
              <a:rPr lang="en-US" sz="4000" dirty="0"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4031" y="1763926"/>
          <a:ext cx="9072563" cy="4989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606" name="TextBox 4"/>
          <p:cNvSpPr txBox="1">
            <a:spLocks noChangeArrowheads="1"/>
          </p:cNvSpPr>
          <p:nvPr/>
        </p:nvSpPr>
        <p:spPr bwMode="auto">
          <a:xfrm>
            <a:off x="4244014" y="6884205"/>
            <a:ext cx="2146374" cy="4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83" tIns="50392" rIns="100783" bIns="5039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Wavelength (Å)</a:t>
            </a:r>
          </a:p>
        </p:txBody>
      </p:sp>
      <p:sp>
        <p:nvSpPr>
          <p:cNvPr id="25607" name="TextBox 5"/>
          <p:cNvSpPr txBox="1">
            <a:spLocks noChangeArrowheads="1"/>
          </p:cNvSpPr>
          <p:nvPr/>
        </p:nvSpPr>
        <p:spPr bwMode="auto">
          <a:xfrm rot="-5400000">
            <a:off x="-1895170" y="4417501"/>
            <a:ext cx="4280372" cy="4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83" tIns="50392" rIns="100783" bIns="5039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Line Emissivity (Relative to Peak)</a:t>
            </a:r>
          </a:p>
        </p:txBody>
      </p:sp>
    </p:spTree>
    <p:extLst>
      <p:ext uri="{BB962C8B-B14F-4D97-AF65-F5344CB8AC3E}">
        <p14:creationId xmlns:p14="http://schemas.microsoft.com/office/powerpoint/2010/main" val="1446181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3176" y="1382621"/>
            <a:ext cx="8863419" cy="55015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17" y="148744"/>
            <a:ext cx="8232510" cy="125994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b="1" dirty="0">
                <a:ea typeface="+mj-ea"/>
                <a:cs typeface="+mj-cs"/>
              </a:rPr>
              <a:t>100 strongest lines from a </a:t>
            </a:r>
            <a:r>
              <a:rPr lang="en-US" sz="4000" b="1" dirty="0" err="1">
                <a:ea typeface="+mj-ea"/>
                <a:cs typeface="+mj-cs"/>
              </a:rPr>
              <a:t>kT</a:t>
            </a:r>
            <a:r>
              <a:rPr lang="en-US" sz="4000" b="1" dirty="0">
                <a:ea typeface="+mj-ea"/>
                <a:cs typeface="+mj-cs"/>
              </a:rPr>
              <a:t>=2 </a:t>
            </a:r>
            <a:r>
              <a:rPr lang="en-US" sz="4000" b="1" dirty="0" err="1">
                <a:ea typeface="+mj-ea"/>
                <a:cs typeface="+mj-cs"/>
              </a:rPr>
              <a:t>keV</a:t>
            </a:r>
            <a:r>
              <a:rPr lang="en-US" sz="4000" b="1" dirty="0">
                <a:ea typeface="+mj-ea"/>
                <a:cs typeface="+mj-cs"/>
              </a:rPr>
              <a:t> plasma, SPEX </a:t>
            </a:r>
            <a:r>
              <a:rPr lang="en-US" sz="4000" b="1" dirty="0" err="1">
                <a:ea typeface="+mj-ea"/>
                <a:cs typeface="+mj-cs"/>
              </a:rPr>
              <a:t>vs</a:t>
            </a:r>
            <a:r>
              <a:rPr lang="en-US" sz="4000" b="1" dirty="0">
                <a:ea typeface="+mj-ea"/>
                <a:cs typeface="+mj-cs"/>
              </a:rPr>
              <a:t> </a:t>
            </a:r>
            <a:r>
              <a:rPr lang="en-US" sz="4000" b="1" dirty="0" err="1">
                <a:ea typeface="+mj-ea"/>
                <a:cs typeface="+mj-cs"/>
              </a:rPr>
              <a:t>AtomDB</a:t>
            </a:r>
            <a:r>
              <a:rPr lang="en-US" sz="4000" dirty="0"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04031" y="1763926"/>
          <a:ext cx="9072563" cy="4989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4244014" y="6884205"/>
            <a:ext cx="2146374" cy="4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83" tIns="50392" rIns="100783" bIns="5039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Wavelength (Å)</a:t>
            </a:r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 rot="-5400000">
            <a:off x="-1839166" y="4347504"/>
            <a:ext cx="4280372" cy="4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83" tIns="50392" rIns="100783" bIns="5039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Line Emissivity (Relative to Peak)</a:t>
            </a:r>
          </a:p>
        </p:txBody>
      </p:sp>
    </p:spTree>
    <p:extLst>
      <p:ext uri="{BB962C8B-B14F-4D97-AF65-F5344CB8AC3E}">
        <p14:creationId xmlns:p14="http://schemas.microsoft.com/office/powerpoint/2010/main" val="1990882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 Ratio Errors May Already Be Cropping Up…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164941" y="6726438"/>
            <a:ext cx="3764600" cy="5468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Nevalainen</a:t>
            </a:r>
            <a:r>
              <a:rPr lang="en-US" dirty="0" smtClean="0"/>
              <a:t>+ 2010</a:t>
            </a:r>
            <a:endParaRPr lang="en-US" dirty="0"/>
          </a:p>
        </p:txBody>
      </p:sp>
      <p:pic>
        <p:nvPicPr>
          <p:cNvPr id="4" name="Picture 3" descr="NevalainenFig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52" y="1562683"/>
            <a:ext cx="7087313" cy="55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01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1" y="301321"/>
            <a:ext cx="100580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dirty="0">
                <a:latin typeface="Arial"/>
              </a:rPr>
              <a:t>Naive </a:t>
            </a:r>
            <a:r>
              <a:rPr lang="en-US" sz="4400" dirty="0" smtClean="0">
                <a:latin typeface="Arial"/>
              </a:rPr>
              <a:t>approach:</a:t>
            </a:r>
          </a:p>
          <a:p>
            <a:pPr algn="ctr"/>
            <a:r>
              <a:rPr lang="en-US" sz="4400" dirty="0" smtClean="0">
                <a:latin typeface="Arial"/>
              </a:rPr>
              <a:t>Put 10, 20, 30% errors on everything</a:t>
            </a:r>
          </a:p>
          <a:p>
            <a:pPr algn="ctr"/>
            <a:endParaRPr dirty="0"/>
          </a:p>
        </p:txBody>
      </p:sp>
      <p:sp>
        <p:nvSpPr>
          <p:cNvPr id="74" name="TextShape 2"/>
          <p:cNvSpPr txBox="1"/>
          <p:nvPr/>
        </p:nvSpPr>
        <p:spPr>
          <a:xfrm>
            <a:off x="504001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</a:pPr>
            <a:endParaRPr dirty="0"/>
          </a:p>
        </p:txBody>
      </p:sp>
      <p:pic>
        <p:nvPicPr>
          <p:cNvPr id="75" name="Picture 74"/>
          <p:cNvPicPr/>
          <p:nvPr/>
        </p:nvPicPr>
        <p:blipFill>
          <a:blip r:embed="rId2"/>
          <a:stretch>
            <a:fillRect/>
          </a:stretch>
        </p:blipFill>
        <p:spPr>
          <a:xfrm>
            <a:off x="92520" y="2559601"/>
            <a:ext cx="9965520" cy="2692440"/>
          </a:xfrm>
          <a:prstGeom prst="rect">
            <a:avLst/>
          </a:prstGeom>
          <a:ln>
            <a:noFill/>
          </a:ln>
        </p:spPr>
      </p:pic>
      <p:sp>
        <p:nvSpPr>
          <p:cNvPr id="76" name="Line 3"/>
          <p:cNvSpPr/>
          <p:nvPr/>
        </p:nvSpPr>
        <p:spPr>
          <a:xfrm>
            <a:off x="3382920" y="4755240"/>
            <a:ext cx="1463040" cy="0"/>
          </a:xfrm>
          <a:prstGeom prst="line">
            <a:avLst/>
          </a:prstGeom>
          <a:ln w="36720">
            <a:solidFill>
              <a:srgbClr val="0047FF"/>
            </a:solidFill>
            <a:round/>
            <a:headEnd type="triangle" w="med" len="med"/>
            <a:tailEnd type="triangle" w="med" len="med"/>
          </a:ln>
        </p:spPr>
        <p:txBody>
          <a:bodyPr lIns="107989" tIns="62993" rIns="107989" bIns="62993" anchor="ctr"/>
          <a:lstStyle/>
          <a:p>
            <a:pPr algn="ctr"/>
            <a:endParaRPr/>
          </a:p>
          <a:p>
            <a:pPr algn="ctr"/>
            <a:r>
              <a:rPr lang="en-US" b="1">
                <a:solidFill>
                  <a:srgbClr val="2300DC"/>
                </a:solidFill>
                <a:latin typeface="Georgia"/>
              </a:rPr>
              <a:t>x3!</a:t>
            </a: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633232" y="5629916"/>
            <a:ext cx="53385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(And let the referee sort it out)</a:t>
            </a:r>
            <a:endParaRPr lang="en-US" sz="3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 txBox="1"/>
          <p:nvPr/>
        </p:nvSpPr>
        <p:spPr>
          <a:xfrm>
            <a:off x="504001" y="301321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Naive approach</a:t>
            </a:r>
            <a:endParaRPr/>
          </a:p>
        </p:txBody>
      </p:sp>
      <p:pic>
        <p:nvPicPr>
          <p:cNvPr id="79" name="Picture 78"/>
          <p:cNvPicPr/>
          <p:nvPr/>
        </p:nvPicPr>
        <p:blipFill>
          <a:blip r:embed="rId2"/>
          <a:stretch>
            <a:fillRect/>
          </a:stretch>
        </p:blipFill>
        <p:spPr>
          <a:xfrm>
            <a:off x="92520" y="2559601"/>
            <a:ext cx="9965520" cy="2692440"/>
          </a:xfrm>
          <a:prstGeom prst="rect">
            <a:avLst/>
          </a:prstGeom>
          <a:ln>
            <a:noFill/>
          </a:ln>
        </p:spPr>
      </p:pic>
      <p:sp>
        <p:nvSpPr>
          <p:cNvPr id="80" name="Line 3"/>
          <p:cNvSpPr/>
          <p:nvPr/>
        </p:nvSpPr>
        <p:spPr>
          <a:xfrm>
            <a:off x="3382920" y="4755240"/>
            <a:ext cx="1463040" cy="0"/>
          </a:xfrm>
          <a:prstGeom prst="line">
            <a:avLst/>
          </a:prstGeom>
          <a:ln w="36720">
            <a:solidFill>
              <a:srgbClr val="0047FF"/>
            </a:solidFill>
            <a:round/>
            <a:headEnd type="triangle" w="med" len="med"/>
            <a:tailEnd type="triangle" w="med" len="med"/>
          </a:ln>
        </p:spPr>
        <p:txBody>
          <a:bodyPr lIns="107989" tIns="62993" rIns="107989" bIns="62993" anchor="ctr"/>
          <a:lstStyle/>
          <a:p>
            <a:pPr algn="ctr"/>
            <a:endParaRPr/>
          </a:p>
          <a:p>
            <a:pPr algn="ctr"/>
            <a:r>
              <a:rPr lang="en-US" b="1">
                <a:solidFill>
                  <a:srgbClr val="2300DC"/>
                </a:solidFill>
                <a:latin typeface="Georgia"/>
              </a:rPr>
              <a:t>x3!</a:t>
            </a:r>
            <a:endParaRPr/>
          </a:p>
        </p:txBody>
      </p:sp>
      <p:sp>
        <p:nvSpPr>
          <p:cNvPr id="81" name="TextShape 4"/>
          <p:cNvSpPr txBox="1"/>
          <p:nvPr/>
        </p:nvSpPr>
        <p:spPr>
          <a:xfrm>
            <a:off x="502380" y="5500191"/>
            <a:ext cx="9417960" cy="1814636"/>
          </a:xfrm>
          <a:prstGeom prst="rect">
            <a:avLst/>
          </a:prstGeom>
        </p:spPr>
        <p:txBody>
          <a:bodyPr lIns="89991" tIns="44996" rIns="89991" bIns="44996"/>
          <a:lstStyle/>
          <a:p>
            <a:r>
              <a:rPr lang="en-US" sz="2800" dirty="0">
                <a:latin typeface="Arial"/>
              </a:rPr>
              <a:t>We know nothing! Pack up the satellites. Let's go home</a:t>
            </a:r>
            <a:r>
              <a:rPr lang="en-US" sz="2800" dirty="0" smtClean="0">
                <a:latin typeface="Arial"/>
              </a:rPr>
              <a:t>.</a:t>
            </a:r>
          </a:p>
          <a:p>
            <a:endParaRPr lang="en-US" sz="2800" dirty="0">
              <a:latin typeface="Arial"/>
            </a:endParaRPr>
          </a:p>
          <a:p>
            <a:r>
              <a:rPr lang="en-US" sz="2800" dirty="0" smtClean="0">
                <a:latin typeface="Arial"/>
              </a:rPr>
              <a:t>Except…I have heard there are good restaurants in Bern.</a:t>
            </a:r>
          </a:p>
          <a:p>
            <a:r>
              <a:rPr lang="en-US" sz="2800" dirty="0" smtClean="0">
                <a:latin typeface="Arial"/>
              </a:rPr>
              <a:t>Perhaps a little more effort?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504001" y="301321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dirty="0" smtClean="0">
                <a:latin typeface="Arial"/>
              </a:rPr>
              <a:t>Solve the Important Problems First!</a:t>
            </a:r>
            <a:endParaRPr dirty="0"/>
          </a:p>
        </p:txBody>
      </p:sp>
      <p:sp>
        <p:nvSpPr>
          <p:cNvPr id="47" name="TextShape 3"/>
          <p:cNvSpPr txBox="1"/>
          <p:nvPr/>
        </p:nvSpPr>
        <p:spPr>
          <a:xfrm>
            <a:off x="504360" y="1769400"/>
            <a:ext cx="9071640" cy="4384440"/>
          </a:xfrm>
          <a:prstGeom prst="rect">
            <a:avLst/>
          </a:prstGeom>
        </p:spPr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4360" y="1598169"/>
            <a:ext cx="9072563" cy="5716658"/>
          </a:xfrm>
        </p:spPr>
        <p:txBody>
          <a:bodyPr>
            <a:normAutofit/>
          </a:bodyPr>
          <a:lstStyle/>
          <a:p>
            <a:r>
              <a:rPr lang="en-US" dirty="0" smtClean="0"/>
              <a:t>Bremsstrahlung continuum depends upon </a:t>
            </a:r>
            <a:r>
              <a:rPr lang="en-US" b="1" i="1" dirty="0" smtClean="0"/>
              <a:t>emission measure </a:t>
            </a:r>
            <a:r>
              <a:rPr lang="en-US" dirty="0" smtClean="0"/>
              <a:t>and </a:t>
            </a:r>
            <a:r>
              <a:rPr lang="en-US" b="1" i="1" dirty="0" smtClean="0"/>
              <a:t>temperature</a:t>
            </a:r>
            <a:r>
              <a:rPr lang="en-US" dirty="0" smtClean="0"/>
              <a:t>. The atomic physics is known to a gnat’s eyelash*</a:t>
            </a:r>
          </a:p>
          <a:p>
            <a:r>
              <a:rPr lang="en-US" dirty="0" smtClean="0"/>
              <a:t>Line ratios between different ions depend exquisitely on the </a:t>
            </a:r>
            <a:r>
              <a:rPr lang="en-US" b="1" i="1" dirty="0" smtClean="0"/>
              <a:t>temperature</a:t>
            </a:r>
            <a:r>
              <a:rPr lang="en-US" dirty="0" smtClean="0"/>
              <a:t> and the </a:t>
            </a:r>
            <a:r>
              <a:rPr lang="en-US" b="1" i="1" dirty="0" smtClean="0"/>
              <a:t>charge state distribution</a:t>
            </a:r>
            <a:r>
              <a:rPr lang="en-US" dirty="0" smtClean="0"/>
              <a:t>. Uncertainties in atomic line formation rates hardly matter.</a:t>
            </a:r>
          </a:p>
          <a:p>
            <a:r>
              <a:rPr lang="en-US" dirty="0" smtClean="0"/>
              <a:t>Broad spectral fits in the UV/X-ray depend largely on the bremsstrahlung, the He-like lines, and the Fe L shell, in that order.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504001" y="301321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Collisional Excitation</a:t>
            </a:r>
            <a:endParaRPr/>
          </a:p>
        </p:txBody>
      </p:sp>
      <p:pic>
        <p:nvPicPr>
          <p:cNvPr id="83" name="Picture 82"/>
          <p:cNvPicPr/>
          <p:nvPr/>
        </p:nvPicPr>
        <p:blipFill>
          <a:blip r:embed="rId2"/>
          <a:stretch>
            <a:fillRect/>
          </a:stretch>
        </p:blipFill>
        <p:spPr>
          <a:xfrm>
            <a:off x="1570900" y="2095705"/>
            <a:ext cx="7226458" cy="5261106"/>
          </a:xfrm>
          <a:prstGeom prst="rect">
            <a:avLst/>
          </a:prstGeom>
          <a:ln>
            <a:noFill/>
          </a:ln>
        </p:spPr>
      </p:pic>
      <p:sp>
        <p:nvSpPr>
          <p:cNvPr id="84" name="TextShape 2"/>
          <p:cNvSpPr txBox="1"/>
          <p:nvPr/>
        </p:nvSpPr>
        <p:spPr>
          <a:xfrm>
            <a:off x="457199" y="1415619"/>
            <a:ext cx="9623425" cy="788011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</a:pPr>
            <a:r>
              <a:rPr lang="en-US" sz="3200" dirty="0">
                <a:latin typeface="Arial"/>
              </a:rPr>
              <a:t>Example: O</a:t>
            </a:r>
            <a:r>
              <a:rPr lang="en-US" sz="3200" baseline="33000" dirty="0">
                <a:latin typeface="Arial"/>
              </a:rPr>
              <a:t>6</a:t>
            </a:r>
            <a:r>
              <a:rPr lang="en-US" sz="3200" baseline="33000" dirty="0" smtClean="0">
                <a:latin typeface="Arial"/>
              </a:rPr>
              <a:t>+</a:t>
            </a:r>
            <a:r>
              <a:rPr lang="en-US" dirty="0"/>
              <a:t> </a:t>
            </a:r>
            <a:r>
              <a:rPr lang="en-US" sz="3200" dirty="0" smtClean="0">
                <a:latin typeface="Arial"/>
              </a:rPr>
              <a:t>Forbidden </a:t>
            </a:r>
            <a:r>
              <a:rPr lang="en-US" sz="3200" dirty="0">
                <a:latin typeface="Arial"/>
              </a:rPr>
              <a:t>excitation – large errors</a:t>
            </a: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504001" y="301321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Collisional Excitation</a:t>
            </a:r>
            <a:endParaRPr/>
          </a:p>
        </p:txBody>
      </p:sp>
      <p:sp>
        <p:nvSpPr>
          <p:cNvPr id="86" name="TextShape 2"/>
          <p:cNvSpPr txBox="1"/>
          <p:nvPr/>
        </p:nvSpPr>
        <p:spPr>
          <a:xfrm>
            <a:off x="504001" y="1371163"/>
            <a:ext cx="9071640" cy="22543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</a:pPr>
            <a:r>
              <a:rPr lang="en-US" sz="3200" dirty="0">
                <a:latin typeface="Arial"/>
              </a:rPr>
              <a:t>Baseline: Compare values from large and small basis sets using DW calculations. Also compare resonance free DW with resonance handling R-matrix</a:t>
            </a:r>
            <a:endParaRPr dirty="0"/>
          </a:p>
          <a:p>
            <a:pPr>
              <a:buSzPct val="45000"/>
            </a:pPr>
            <a:endParaRPr dirty="0"/>
          </a:p>
        </p:txBody>
      </p:sp>
      <p:pic>
        <p:nvPicPr>
          <p:cNvPr id="87" name="Picture 86"/>
          <p:cNvPicPr/>
          <p:nvPr/>
        </p:nvPicPr>
        <p:blipFill>
          <a:blip r:embed="rId2"/>
          <a:stretch>
            <a:fillRect/>
          </a:stretch>
        </p:blipFill>
        <p:spPr>
          <a:xfrm>
            <a:off x="3131474" y="2845552"/>
            <a:ext cx="6444167" cy="4691572"/>
          </a:xfrm>
          <a:prstGeom prst="rect">
            <a:avLst/>
          </a:prstGeom>
          <a:ln>
            <a:noFill/>
          </a:ln>
        </p:spPr>
      </p:pic>
      <p:sp>
        <p:nvSpPr>
          <p:cNvPr id="88" name="TextShape 3"/>
          <p:cNvSpPr txBox="1"/>
          <p:nvPr/>
        </p:nvSpPr>
        <p:spPr>
          <a:xfrm>
            <a:off x="504001" y="3454648"/>
            <a:ext cx="3672832" cy="22543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</a:pPr>
            <a:r>
              <a:rPr lang="en-US" sz="3200" dirty="0">
                <a:latin typeface="Arial"/>
              </a:rPr>
              <a:t>Example: O</a:t>
            </a:r>
            <a:r>
              <a:rPr lang="en-US" sz="3200" baseline="33000" dirty="0">
                <a:latin typeface="Arial"/>
              </a:rPr>
              <a:t>6+</a:t>
            </a:r>
            <a:endParaRPr dirty="0"/>
          </a:p>
          <a:p>
            <a:pPr>
              <a:buSzPct val="45000"/>
            </a:pPr>
            <a:r>
              <a:rPr lang="en-US" sz="3200" dirty="0">
                <a:latin typeface="Arial"/>
              </a:rPr>
              <a:t>Resonant excitation: low errors.</a:t>
            </a:r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Atomic Calculations &amp; Line Emissivity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81351"/>
            <a:ext cx="9883641" cy="6178324"/>
          </a:xfrm>
        </p:spPr>
        <p:txBody>
          <a:bodyPr>
            <a:noAutofit/>
          </a:bodyPr>
          <a:lstStyle/>
          <a:p>
            <a:r>
              <a:rPr lang="en-US" sz="2800" dirty="0" smtClean="0"/>
              <a:t>All atomic structure calculation have inherent uncertainty</a:t>
            </a:r>
          </a:p>
          <a:p>
            <a:pPr lvl="1"/>
            <a:r>
              <a:rPr lang="en-US" sz="2400" dirty="0" smtClean="0"/>
              <a:t>E.g. the # of configurations used, or the type of </a:t>
            </a:r>
            <a:r>
              <a:rPr lang="en-US" sz="2400" dirty="0"/>
              <a:t>relativistic </a:t>
            </a:r>
            <a:r>
              <a:rPr lang="en-US" sz="2400" dirty="0" smtClean="0"/>
              <a:t>corrections</a:t>
            </a:r>
          </a:p>
          <a:p>
            <a:pPr lvl="1"/>
            <a:r>
              <a:rPr lang="en-US" sz="2400" dirty="0" smtClean="0"/>
              <a:t>Typical </a:t>
            </a:r>
            <a:r>
              <a:rPr lang="en-US" sz="2400" dirty="0"/>
              <a:t>uncertainties in the energies (and thus wavelengths) </a:t>
            </a:r>
            <a:r>
              <a:rPr lang="en-US" sz="2400" dirty="0" smtClean="0"/>
              <a:t>in highly </a:t>
            </a:r>
            <a:r>
              <a:rPr lang="en-US" sz="2400" dirty="0"/>
              <a:t>charged systems </a:t>
            </a:r>
            <a:r>
              <a:rPr lang="en-US" sz="2400" dirty="0" smtClean="0"/>
              <a:t>are ~1</a:t>
            </a:r>
            <a:r>
              <a:rPr lang="en-US" sz="2400" dirty="0"/>
              <a:t>-5</a:t>
            </a:r>
            <a:r>
              <a:rPr lang="en-US" sz="2400" dirty="0" smtClean="0"/>
              <a:t>%, </a:t>
            </a:r>
            <a:r>
              <a:rPr lang="en-US" sz="2400" dirty="0"/>
              <a:t>though accuracies better than 0.1% are </a:t>
            </a:r>
            <a:r>
              <a:rPr lang="en-US" sz="2400" dirty="0" smtClean="0"/>
              <a:t>possible,</a:t>
            </a:r>
          </a:p>
          <a:p>
            <a:r>
              <a:rPr lang="en-US" sz="2800" dirty="0" smtClean="0"/>
              <a:t>In </a:t>
            </a:r>
            <a:r>
              <a:rPr lang="en-US" sz="2800" dirty="0"/>
              <a:t>a structure </a:t>
            </a:r>
            <a:r>
              <a:rPr lang="en-US" sz="2800" dirty="0" smtClean="0"/>
              <a:t>calculation the Thomas-Fermi </a:t>
            </a:r>
            <a:r>
              <a:rPr lang="en-US" sz="2800" dirty="0"/>
              <a:t>orbital scaling parameters </a:t>
            </a:r>
            <a:r>
              <a:rPr lang="en-US" sz="2800" dirty="0" smtClean="0"/>
              <a:t>can be adjusted, with </a:t>
            </a:r>
            <a:r>
              <a:rPr lang="en-US" sz="2800" dirty="0"/>
              <a:t>ranges determined by neighboring ions, providing a range of energies as an uncertainty. </a:t>
            </a:r>
            <a:endParaRPr lang="en-US" sz="2800" dirty="0" smtClean="0"/>
          </a:p>
          <a:p>
            <a:pPr lvl="1"/>
            <a:r>
              <a:rPr lang="en-US" sz="2400" dirty="0" smtClean="0"/>
              <a:t>This impacts </a:t>
            </a:r>
            <a:r>
              <a:rPr lang="en-US" sz="2400" dirty="0"/>
              <a:t>oscillator strengths and also DR rates, which rely heavily of the exact position of near-threshold energy levels. </a:t>
            </a:r>
            <a:endParaRPr lang="en-US" sz="2400" dirty="0" smtClean="0"/>
          </a:p>
          <a:p>
            <a:r>
              <a:rPr lang="en-US" sz="2800" dirty="0" smtClean="0"/>
              <a:t>For </a:t>
            </a:r>
            <a:r>
              <a:rPr lang="en-US" sz="2800" dirty="0"/>
              <a:t>collisional calculations such as </a:t>
            </a:r>
            <a:r>
              <a:rPr lang="en-US" sz="2800" dirty="0" smtClean="0"/>
              <a:t>ionization, one can </a:t>
            </a:r>
            <a:r>
              <a:rPr lang="en-US" sz="2800" dirty="0"/>
              <a:t>shift between the post and prior central potential, i.e. using either the N or N+1 electron system </a:t>
            </a:r>
            <a:r>
              <a:rPr lang="en-US" sz="2800" dirty="0" smtClean="0"/>
              <a:t>to </a:t>
            </a:r>
            <a:r>
              <a:rPr lang="en-US" sz="2800" dirty="0"/>
              <a:t>generate the scattering basis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91928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0535" y="1072704"/>
            <a:ext cx="9063484" cy="312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44036" name="Title 1"/>
          <p:cNvSpPr>
            <a:spLocks noGrp="1"/>
          </p:cNvSpPr>
          <p:nvPr>
            <p:ph type="title"/>
          </p:nvPr>
        </p:nvSpPr>
        <p:spPr>
          <a:xfrm>
            <a:off x="819051" y="190742"/>
            <a:ext cx="8232510" cy="859213"/>
          </a:xfrm>
        </p:spPr>
        <p:txBody>
          <a:bodyPr/>
          <a:lstStyle/>
          <a:p>
            <a:pPr eaLnBrk="1" hangingPunct="1"/>
            <a:r>
              <a:rPr lang="en-US" dirty="0">
                <a:latin typeface="Franklin Gothic Book" charset="0"/>
              </a:rPr>
              <a:t>Errors / Sensitivity Testing</a:t>
            </a:r>
          </a:p>
        </p:txBody>
      </p:sp>
      <p:pic>
        <p:nvPicPr>
          <p:cNvPr id="44039" name="Content Placeholder 3" descr="Sensitivity-OVII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2" r="-8"/>
          <a:stretch>
            <a:fillRect/>
          </a:stretch>
        </p:blipFill>
        <p:spPr>
          <a:xfrm>
            <a:off x="210013" y="1058705"/>
            <a:ext cx="8897552" cy="3036119"/>
          </a:xfrm>
          <a:prstGeom prst="rect">
            <a:avLst/>
          </a:prstGeom>
        </p:spPr>
      </p:pic>
      <p:sp>
        <p:nvSpPr>
          <p:cNvPr id="44037" name="TextBox 5"/>
          <p:cNvSpPr txBox="1">
            <a:spLocks noChangeArrowheads="1"/>
          </p:cNvSpPr>
          <p:nvPr/>
        </p:nvSpPr>
        <p:spPr bwMode="auto">
          <a:xfrm>
            <a:off x="154008" y="4180571"/>
            <a:ext cx="9775531" cy="247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83" tIns="50392" rIns="100783" bIns="5039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100" dirty="0"/>
              <a:t>Theoretical calculations can use Monte-Carlo methods, varying the input atomic structure or calculation size to estimate sensitivities. </a:t>
            </a:r>
            <a:r>
              <a:rPr lang="en-US" sz="3100" dirty="0">
                <a:solidFill>
                  <a:srgbClr val="0000FF"/>
                </a:solidFill>
              </a:rPr>
              <a:t>Care is needed in using these</a:t>
            </a:r>
            <a:r>
              <a:rPr lang="en-US" sz="3100" dirty="0"/>
              <a:t>, but they are </a:t>
            </a:r>
            <a:r>
              <a:rPr lang="en-US" sz="3100" b="1" dirty="0">
                <a:solidFill>
                  <a:srgbClr val="0000FF"/>
                </a:solidFill>
              </a:rPr>
              <a:t>better than providing no estimate at all</a:t>
            </a:r>
            <a:r>
              <a:rPr lang="en-US" sz="3100" dirty="0"/>
              <a:t>.</a:t>
            </a:r>
          </a:p>
        </p:txBody>
      </p:sp>
      <p:sp>
        <p:nvSpPr>
          <p:cNvPr id="44038" name="TextBox 1"/>
          <p:cNvSpPr txBox="1">
            <a:spLocks noChangeArrowheads="1"/>
          </p:cNvSpPr>
          <p:nvPr/>
        </p:nvSpPr>
        <p:spPr bwMode="auto">
          <a:xfrm>
            <a:off x="5082315" y="7048697"/>
            <a:ext cx="4998310" cy="40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83" tIns="50392" rIns="100783" bIns="5039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1"/>
              <a:t>See also Bravo &amp; Martínez-Pinedo (2012)</a:t>
            </a:r>
          </a:p>
        </p:txBody>
      </p:sp>
    </p:spTree>
    <p:extLst>
      <p:ext uri="{BB962C8B-B14F-4D97-AF65-F5344CB8AC3E}">
        <p14:creationId xmlns:p14="http://schemas.microsoft.com/office/powerpoint/2010/main" val="3644475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504001" y="301321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dirty="0" smtClean="0">
                <a:latin typeface="Arial"/>
              </a:rPr>
              <a:t>Correlation…</a:t>
            </a:r>
            <a:endParaRPr dirty="0"/>
          </a:p>
        </p:txBody>
      </p:sp>
      <p:pic>
        <p:nvPicPr>
          <p:cNvPr id="93" name="Picture 92"/>
          <p:cNvPicPr/>
          <p:nvPr/>
        </p:nvPicPr>
        <p:blipFill>
          <a:blip r:embed="rId2"/>
          <a:stretch>
            <a:fillRect/>
          </a:stretch>
        </p:blipFill>
        <p:spPr>
          <a:xfrm>
            <a:off x="503640" y="2363400"/>
            <a:ext cx="9071640" cy="3195000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plotcorre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5" y="1563480"/>
            <a:ext cx="9820489" cy="399491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663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504001" y="301321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Individual Line Ratios</a:t>
            </a:r>
            <a:endParaRPr/>
          </a:p>
        </p:txBody>
      </p:sp>
      <p:sp>
        <p:nvSpPr>
          <p:cNvPr id="106" name="TextShape 2"/>
          <p:cNvSpPr txBox="1"/>
          <p:nvPr/>
        </p:nvSpPr>
        <p:spPr>
          <a:xfrm>
            <a:off x="504001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</a:pPr>
            <a:r>
              <a:rPr lang="en-US" sz="3200" dirty="0">
                <a:latin typeface="Arial"/>
              </a:rPr>
              <a:t>Relatively straight </a:t>
            </a:r>
            <a:r>
              <a:rPr lang="en-US" sz="3200" dirty="0" smtClean="0">
                <a:latin typeface="Arial"/>
              </a:rPr>
              <a:t>forward. </a:t>
            </a:r>
          </a:p>
          <a:p>
            <a:pPr>
              <a:buSzPct val="45000"/>
            </a:pPr>
            <a:endParaRPr lang="en-US" sz="3200" dirty="0">
              <a:latin typeface="Arial"/>
            </a:endParaRPr>
          </a:p>
          <a:p>
            <a:pPr marL="457200" indent="-457200">
              <a:buSzPct val="45000"/>
              <a:buFont typeface="Wingdings" charset="2"/>
              <a:buChar char="u"/>
            </a:pPr>
            <a:r>
              <a:rPr lang="en-US" sz="3200" dirty="0" smtClean="0">
                <a:latin typeface="Arial"/>
              </a:rPr>
              <a:t>Put </a:t>
            </a:r>
            <a:r>
              <a:rPr lang="en-US" sz="3200" dirty="0">
                <a:latin typeface="Arial"/>
              </a:rPr>
              <a:t>uncertainties on the G and R ratios and so on.</a:t>
            </a:r>
            <a:endParaRPr sz="3200" dirty="0"/>
          </a:p>
          <a:p>
            <a:pPr marL="457200" indent="-457200">
              <a:buSzPct val="45000"/>
              <a:buFont typeface="Wingdings" charset="2"/>
              <a:buChar char="u"/>
            </a:pPr>
            <a:r>
              <a:rPr lang="en-US" sz="3200" dirty="0">
                <a:latin typeface="Arial"/>
              </a:rPr>
              <a:t>Must consider the contribution from each source to be correct, e.g. ionization-cascade </a:t>
            </a:r>
            <a:r>
              <a:rPr lang="en-US" sz="3200" dirty="0" err="1">
                <a:latin typeface="Arial"/>
              </a:rPr>
              <a:t>vs</a:t>
            </a:r>
            <a:r>
              <a:rPr lang="en-US" sz="3200" dirty="0">
                <a:latin typeface="Arial"/>
              </a:rPr>
              <a:t> excitation.</a:t>
            </a:r>
            <a:endParaRPr sz="3200" dirty="0"/>
          </a:p>
          <a:p>
            <a:pPr marL="457200" indent="-457200">
              <a:buSzPct val="45000"/>
              <a:buFont typeface="Wingdings" charset="2"/>
              <a:buChar char="u"/>
            </a:pPr>
            <a:r>
              <a:rPr lang="en-US" sz="3200" dirty="0">
                <a:latin typeface="Arial"/>
              </a:rPr>
              <a:t>But probably a tractable problem.</a:t>
            </a:r>
            <a:endParaRPr sz="32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504001" y="301321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Whole Spectrum Fitting</a:t>
            </a:r>
            <a:endParaRPr/>
          </a:p>
        </p:txBody>
      </p:sp>
      <p:sp>
        <p:nvSpPr>
          <p:cNvPr id="108" name="TextShape 2"/>
          <p:cNvSpPr txBox="1"/>
          <p:nvPr/>
        </p:nvSpPr>
        <p:spPr>
          <a:xfrm>
            <a:off x="504001" y="1769041"/>
            <a:ext cx="9071640" cy="5180400"/>
          </a:xfrm>
          <a:prstGeom prst="rect">
            <a:avLst/>
          </a:prstGeom>
        </p:spPr>
        <p:txBody>
          <a:bodyPr lIns="0" tIns="0" rIns="0" bIns="0"/>
          <a:lstStyle/>
          <a:p>
            <a:pPr marL="457200" indent="-457200">
              <a:buSzPct val="45000"/>
              <a:buFont typeface="Arial"/>
              <a:buChar char="•"/>
            </a:pPr>
            <a:r>
              <a:rPr lang="en-US" sz="3600" dirty="0">
                <a:latin typeface="Arial"/>
              </a:rPr>
              <a:t>Requires carrying uncertainty, and correlations, into fitting in an intelligent way.</a:t>
            </a:r>
            <a:endParaRPr sz="2000" dirty="0"/>
          </a:p>
          <a:p>
            <a:pPr marL="914352" lvl="1" indent="-457200">
              <a:buSzPct val="75000"/>
              <a:buFont typeface="Arial"/>
              <a:buChar char="•"/>
            </a:pPr>
            <a:r>
              <a:rPr lang="en-US" sz="3200" dirty="0">
                <a:latin typeface="Arial"/>
              </a:rPr>
              <a:t>Correlate lines from same element?</a:t>
            </a:r>
            <a:endParaRPr sz="2000" dirty="0"/>
          </a:p>
          <a:p>
            <a:pPr marL="914352" lvl="1" indent="-457200">
              <a:buSzPct val="75000"/>
              <a:buFont typeface="Arial"/>
              <a:buChar char="•"/>
            </a:pPr>
            <a:r>
              <a:rPr lang="en-US" sz="3200" dirty="0">
                <a:latin typeface="Arial"/>
              </a:rPr>
              <a:t>Lines from same ion?</a:t>
            </a:r>
            <a:endParaRPr sz="2000" dirty="0"/>
          </a:p>
          <a:p>
            <a:pPr marL="914352" lvl="1" indent="-457200">
              <a:buSzPct val="75000"/>
              <a:buFont typeface="Arial"/>
              <a:buChar char="•"/>
            </a:pPr>
            <a:r>
              <a:rPr lang="en-US" sz="3200" dirty="0">
                <a:latin typeface="Arial"/>
              </a:rPr>
              <a:t>Lines from same upper level?</a:t>
            </a:r>
            <a:endParaRPr sz="2000" dirty="0"/>
          </a:p>
          <a:p>
            <a:pPr marL="457200" indent="-457200">
              <a:buSzPct val="45000"/>
              <a:buFont typeface="Arial"/>
              <a:buChar char="•"/>
            </a:pPr>
            <a:r>
              <a:rPr lang="en-US" sz="3600" dirty="0">
                <a:latin typeface="Arial"/>
              </a:rPr>
              <a:t>Must work (not require supercomputer to fit a simple Gaussian)</a:t>
            </a:r>
            <a:endParaRPr sz="2000" dirty="0"/>
          </a:p>
          <a:p>
            <a:pPr marL="457200" indent="-457200">
              <a:buSzPct val="45000"/>
              <a:buFont typeface="Arial"/>
              <a:buChar char="•"/>
            </a:pPr>
            <a:r>
              <a:rPr lang="en-US" sz="3600" dirty="0" smtClean="0">
                <a:latin typeface="Arial"/>
              </a:rPr>
              <a:t>Should </a:t>
            </a:r>
            <a:r>
              <a:rPr lang="en-US" sz="3600" dirty="0">
                <a:latin typeface="Arial"/>
              </a:rPr>
              <a:t>also handle </a:t>
            </a:r>
            <a:r>
              <a:rPr lang="en-US" sz="3600" dirty="0" smtClean="0">
                <a:latin typeface="Arial"/>
              </a:rPr>
              <a:t>missing data errors </a:t>
            </a:r>
            <a:r>
              <a:rPr lang="en-US" sz="3600" dirty="0">
                <a:latin typeface="Arial"/>
              </a:rPr>
              <a:t>in a graceful </a:t>
            </a:r>
            <a:r>
              <a:rPr lang="en-US" sz="3600" dirty="0" smtClean="0">
                <a:latin typeface="Arial"/>
              </a:rPr>
              <a:t>fashion</a:t>
            </a:r>
            <a:endParaRPr sz="2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/>
          <p:cNvPicPr/>
          <p:nvPr/>
        </p:nvPicPr>
        <p:blipFill>
          <a:blip r:embed="rId2"/>
          <a:stretch>
            <a:fillRect/>
          </a:stretch>
        </p:blipFill>
        <p:spPr>
          <a:xfrm>
            <a:off x="307800" y="399960"/>
            <a:ext cx="9524520" cy="6743520"/>
          </a:xfrm>
          <a:prstGeom prst="rect">
            <a:avLst/>
          </a:prstGeom>
          <a:ln>
            <a:noFill/>
          </a:ln>
        </p:spPr>
      </p:pic>
      <p:sp>
        <p:nvSpPr>
          <p:cNvPr id="99" name="TextShape 1"/>
          <p:cNvSpPr txBox="1"/>
          <p:nvPr/>
        </p:nvSpPr>
        <p:spPr>
          <a:xfrm>
            <a:off x="504001" y="301321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Implementing for Spectral Analysis</a:t>
            </a:r>
            <a:endParaRPr/>
          </a:p>
        </p:txBody>
      </p:sp>
      <p:sp>
        <p:nvSpPr>
          <p:cNvPr id="100" name="CustomShape 2"/>
          <p:cNvSpPr/>
          <p:nvPr/>
        </p:nvSpPr>
        <p:spPr>
          <a:xfrm>
            <a:off x="5303520" y="2926079"/>
            <a:ext cx="2834640" cy="45720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01" name="CustomShape 3"/>
          <p:cNvSpPr/>
          <p:nvPr/>
        </p:nvSpPr>
        <p:spPr>
          <a:xfrm>
            <a:off x="5303520" y="4366079"/>
            <a:ext cx="2834640" cy="45720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02" name="TextShape 4"/>
          <p:cNvSpPr txBox="1"/>
          <p:nvPr/>
        </p:nvSpPr>
        <p:spPr>
          <a:xfrm>
            <a:off x="5394960" y="2840402"/>
            <a:ext cx="2207520" cy="602279"/>
          </a:xfrm>
          <a:prstGeom prst="rect">
            <a:avLst/>
          </a:prstGeom>
        </p:spPr>
        <p:txBody>
          <a:bodyPr lIns="89991" tIns="44996" rIns="89991" bIns="44996"/>
          <a:lstStyle/>
          <a:p>
            <a:r>
              <a:rPr lang="en-US">
                <a:latin typeface="Arial"/>
              </a:rPr>
              <a:t>Calculate correlated</a:t>
            </a:r>
            <a:endParaRPr/>
          </a:p>
          <a:p>
            <a:r>
              <a:rPr lang="en-US">
                <a:latin typeface="Arial"/>
              </a:rPr>
              <a:t>Uncertainties</a:t>
            </a:r>
            <a:endParaRPr/>
          </a:p>
        </p:txBody>
      </p:sp>
      <p:sp>
        <p:nvSpPr>
          <p:cNvPr id="103" name="TextShape 5"/>
          <p:cNvSpPr txBox="1"/>
          <p:nvPr/>
        </p:nvSpPr>
        <p:spPr>
          <a:xfrm>
            <a:off x="5394960" y="4280761"/>
            <a:ext cx="777960" cy="346320"/>
          </a:xfrm>
          <a:prstGeom prst="rect">
            <a:avLst/>
          </a:prstGeom>
        </p:spPr>
        <p:txBody>
          <a:bodyPr lIns="89991" tIns="44996" rIns="89991" bIns="44996"/>
          <a:lstStyle/>
          <a:p>
            <a:r>
              <a:rPr lang="en-US">
                <a:latin typeface="Arial"/>
              </a:rPr>
              <a:t>Profit!</a:t>
            </a:r>
            <a:endParaRPr/>
          </a:p>
        </p:txBody>
      </p:sp>
      <p:sp>
        <p:nvSpPr>
          <p:cNvPr id="104" name="CustomShape 6"/>
          <p:cNvSpPr/>
          <p:nvPr/>
        </p:nvSpPr>
        <p:spPr>
          <a:xfrm>
            <a:off x="515520" y="6309360"/>
            <a:ext cx="2834640" cy="67392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45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/>
              <a:t>“X-ray Line Emission from </a:t>
            </a:r>
            <a:r>
              <a:rPr lang="en-US" sz="5400" dirty="0" err="1"/>
              <a:t>Capella</a:t>
            </a:r>
            <a:r>
              <a:rPr lang="en-US" sz="5400" dirty="0"/>
              <a:t>”</a:t>
            </a:r>
            <a:br>
              <a:rPr lang="en-US" sz="5400" dirty="0"/>
            </a:br>
            <a:endParaRPr lang="en-US" dirty="0"/>
          </a:p>
        </p:txBody>
      </p:sp>
      <p:pic>
        <p:nvPicPr>
          <p:cNvPr id="4" name="Picture 4" descr="capell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87" y="1176771"/>
            <a:ext cx="7521173" cy="564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138487" y="6818306"/>
            <a:ext cx="8087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A G III binary system ~13 pc distant</a:t>
            </a:r>
          </a:p>
        </p:txBody>
      </p:sp>
    </p:spTree>
    <p:extLst>
      <p:ext uri="{BB962C8B-B14F-4D97-AF65-F5344CB8AC3E}">
        <p14:creationId xmlns:p14="http://schemas.microsoft.com/office/powerpoint/2010/main" val="30080381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itle 1"/>
          <p:cNvSpPr>
            <a:spLocks noGrp="1"/>
          </p:cNvSpPr>
          <p:nvPr>
            <p:ph type="title"/>
          </p:nvPr>
        </p:nvSpPr>
        <p:spPr>
          <a:xfrm>
            <a:off x="504031" y="547728"/>
            <a:ext cx="8750543" cy="62647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0000FF"/>
                </a:solidFill>
                <a:latin typeface="Franklin Gothic Book" charset="0"/>
              </a:rPr>
              <a:t>Fe XVII: Physics &amp; Theory</a:t>
            </a:r>
          </a:p>
        </p:txBody>
      </p:sp>
      <p:pic>
        <p:nvPicPr>
          <p:cNvPr id="36869" name="Picture 2" descr="FeXVII-Bernitt2012-Fig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5" b="3099"/>
          <a:stretch>
            <a:fillRect/>
          </a:stretch>
        </p:blipFill>
        <p:spPr bwMode="auto">
          <a:xfrm>
            <a:off x="641729" y="1487438"/>
            <a:ext cx="7616472" cy="5652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1"/>
          <p:cNvSpPr>
            <a:spLocks noChangeArrowheads="1"/>
          </p:cNvSpPr>
          <p:nvPr/>
        </p:nvSpPr>
        <p:spPr bwMode="auto">
          <a:xfrm>
            <a:off x="8120504" y="4107074"/>
            <a:ext cx="1036064" cy="152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83" tIns="50392" rIns="100783" bIns="50392">
            <a:spAutoFit/>
          </a:bodyPr>
          <a:lstStyle/>
          <a:p>
            <a:r>
              <a:rPr lang="en-US" sz="3100" dirty="0">
                <a:solidFill>
                  <a:srgbClr val="0000FF"/>
                </a:solidFill>
                <a:latin typeface="Franklin Gothic Book" charset="0"/>
              </a:rPr>
              <a:t>Data</a:t>
            </a:r>
          </a:p>
          <a:p>
            <a:r>
              <a:rPr lang="en-US" sz="3100" dirty="0">
                <a:solidFill>
                  <a:srgbClr val="0000FF"/>
                </a:solidFill>
                <a:latin typeface="Franklin Gothic Book" charset="0"/>
              </a:rPr>
              <a:t>from</a:t>
            </a:r>
          </a:p>
          <a:p>
            <a:r>
              <a:rPr lang="en-US" sz="3100" dirty="0">
                <a:solidFill>
                  <a:srgbClr val="0000FF"/>
                </a:solidFill>
                <a:latin typeface="Franklin Gothic Book" charset="0"/>
              </a:rPr>
              <a:t>LCLS</a:t>
            </a:r>
            <a:endParaRPr lang="en-US" sz="3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976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Content Placeholder 3" descr="FeXVII-resscatter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" b="-742"/>
          <a:stretch>
            <a:fillRect/>
          </a:stretch>
        </p:blipFill>
        <p:spPr>
          <a:xfrm>
            <a:off x="596787" y="1538186"/>
            <a:ext cx="7798484" cy="5671506"/>
          </a:xfrm>
          <a:prstGeom prst="rect">
            <a:avLst/>
          </a:prstGeom>
        </p:spPr>
      </p:pic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8437274" y="6031992"/>
            <a:ext cx="1433338" cy="78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83" tIns="50392" rIns="100783" bIns="5039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/>
              <a:t>dePlaa+ 2012</a:t>
            </a:r>
          </a:p>
        </p:txBody>
      </p:sp>
      <p:sp>
        <p:nvSpPr>
          <p:cNvPr id="33795" name="Title 1"/>
          <p:cNvSpPr txBox="1">
            <a:spLocks/>
          </p:cNvSpPr>
          <p:nvPr/>
        </p:nvSpPr>
        <p:spPr bwMode="auto">
          <a:xfrm>
            <a:off x="917124" y="252843"/>
            <a:ext cx="8232510" cy="62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50392" tIns="50392" rIns="50392" bIns="50392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5100" dirty="0">
                <a:solidFill>
                  <a:srgbClr val="0000FF"/>
                </a:solidFill>
                <a:latin typeface="Franklin Gothic Book" charset="0"/>
              </a:rPr>
              <a:t>Fe XVII: Astrophysics &amp; Theory</a:t>
            </a:r>
          </a:p>
        </p:txBody>
      </p:sp>
    </p:spTree>
    <p:extLst>
      <p:ext uri="{BB962C8B-B14F-4D97-AF65-F5344CB8AC3E}">
        <p14:creationId xmlns:p14="http://schemas.microsoft.com/office/powerpoint/2010/main" val="1336154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itle 1"/>
          <p:cNvSpPr>
            <a:spLocks noGrp="1"/>
          </p:cNvSpPr>
          <p:nvPr>
            <p:ph type="title"/>
          </p:nvPr>
        </p:nvSpPr>
        <p:spPr>
          <a:xfrm>
            <a:off x="504031" y="860965"/>
            <a:ext cx="8232510" cy="62647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0000FF"/>
                </a:solidFill>
                <a:latin typeface="Franklin Gothic Book" charset="0"/>
              </a:rPr>
              <a:t>Fe XVII: Astrophysics &amp; Theory</a:t>
            </a:r>
          </a:p>
        </p:txBody>
      </p:sp>
      <p:pic>
        <p:nvPicPr>
          <p:cNvPr id="35845" name="Content Placeholder 9" descr="FeXVII-3C3D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" b="4054"/>
          <a:stretch>
            <a:fillRect/>
          </a:stretch>
        </p:blipFill>
        <p:spPr>
          <a:xfrm>
            <a:off x="829458" y="1487438"/>
            <a:ext cx="7679476" cy="5736253"/>
          </a:xfrm>
          <a:prstGeom prst="rect">
            <a:avLst/>
          </a:prstGeom>
        </p:spPr>
      </p:pic>
      <p:sp>
        <p:nvSpPr>
          <p:cNvPr id="35846" name="TextBox 5"/>
          <p:cNvSpPr txBox="1">
            <a:spLocks noChangeArrowheads="1"/>
          </p:cNvSpPr>
          <p:nvPr/>
        </p:nvSpPr>
        <p:spPr bwMode="auto">
          <a:xfrm>
            <a:off x="6074627" y="1683427"/>
            <a:ext cx="1895367" cy="40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83" tIns="50392" rIns="100783" bIns="5039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err="1">
                <a:solidFill>
                  <a:srgbClr val="FF0000"/>
                </a:solidFill>
              </a:rPr>
              <a:t>Gillaspy</a:t>
            </a:r>
            <a:r>
              <a:rPr lang="en-US" sz="2000" dirty="0">
                <a:solidFill>
                  <a:srgbClr val="FF0000"/>
                </a:solidFill>
              </a:rPr>
              <a:t>+ 2010</a:t>
            </a:r>
          </a:p>
        </p:txBody>
      </p:sp>
    </p:spTree>
    <p:extLst>
      <p:ext uri="{BB962C8B-B14F-4D97-AF65-F5344CB8AC3E}">
        <p14:creationId xmlns:p14="http://schemas.microsoft.com/office/powerpoint/2010/main" val="846941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6"/>
          <p:cNvSpPr txBox="1">
            <a:spLocks noChangeArrowheads="1"/>
          </p:cNvSpPr>
          <p:nvPr/>
        </p:nvSpPr>
        <p:spPr bwMode="auto">
          <a:xfrm>
            <a:off x="6664413" y="3354606"/>
            <a:ext cx="3347958" cy="40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83" tIns="50392" rIns="100783" bIns="5039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ochin" charset="0"/>
                <a:cs typeface="Cochin" charset="0"/>
              </a:rPr>
              <a:t>TW Hya, Chandra HETG</a:t>
            </a:r>
          </a:p>
        </p:txBody>
      </p:sp>
      <p:sp>
        <p:nvSpPr>
          <p:cNvPr id="30723" name="TextBox 7"/>
          <p:cNvSpPr txBox="1">
            <a:spLocks noChangeArrowheads="1"/>
          </p:cNvSpPr>
          <p:nvPr/>
        </p:nvSpPr>
        <p:spPr bwMode="auto">
          <a:xfrm>
            <a:off x="7357456" y="5703005"/>
            <a:ext cx="2654915" cy="40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83" tIns="50392" rIns="100783" bIns="5039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ochin" charset="0"/>
                <a:cs typeface="Cochin" charset="0"/>
              </a:rPr>
              <a:t>Brickhouse et al. 2010</a:t>
            </a:r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6664413" y="2946873"/>
            <a:ext cx="3017187" cy="40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83" tIns="50392" rIns="100783" bIns="5039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</a:rPr>
              <a:t>TW Hya, Chandra HETG</a:t>
            </a:r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94508" y="6530719"/>
            <a:ext cx="2721419" cy="40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83" tIns="50392" rIns="100783" bIns="5039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Brickhouse et al. 2010</a:t>
            </a:r>
          </a:p>
        </p:txBody>
      </p:sp>
      <p:sp>
        <p:nvSpPr>
          <p:cNvPr id="30726" name="Title 1"/>
          <p:cNvSpPr>
            <a:spLocks noGrp="1"/>
          </p:cNvSpPr>
          <p:nvPr>
            <p:ph type="title"/>
          </p:nvPr>
        </p:nvSpPr>
        <p:spPr>
          <a:xfrm>
            <a:off x="94506" y="52498"/>
            <a:ext cx="8232510" cy="1259946"/>
          </a:xfrm>
        </p:spPr>
        <p:txBody>
          <a:bodyPr/>
          <a:lstStyle/>
          <a:p>
            <a:pPr eaLnBrk="1" hangingPunct="1"/>
            <a:r>
              <a:rPr lang="en-US">
                <a:latin typeface="Franklin Gothic Book" charset="0"/>
              </a:rPr>
              <a:t>TW Hya: Accretion &amp; X-rays</a:t>
            </a:r>
          </a:p>
        </p:txBody>
      </p:sp>
      <p:sp>
        <p:nvSpPr>
          <p:cNvPr id="30727" name="TextBox 5"/>
          <p:cNvSpPr txBox="1">
            <a:spLocks noChangeArrowheads="1"/>
          </p:cNvSpPr>
          <p:nvPr/>
        </p:nvSpPr>
        <p:spPr bwMode="auto">
          <a:xfrm>
            <a:off x="94507" y="1159416"/>
            <a:ext cx="10266137" cy="118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83" tIns="50392" rIns="100783" bIns="5039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500"/>
              <a:t>TW Hya: A 10 Myr old “</a:t>
            </a:r>
            <a:r>
              <a:rPr lang="en-US" altLang="ja-JP" sz="3500"/>
              <a:t>Sun</a:t>
            </a:r>
            <a:r>
              <a:rPr lang="en-US" sz="3500"/>
              <a:t>”</a:t>
            </a:r>
            <a:r>
              <a:rPr lang="en-US" altLang="ja-JP" sz="3500"/>
              <a:t> that is </a:t>
            </a:r>
          </a:p>
          <a:p>
            <a:pPr eaLnBrk="1" hangingPunct="1"/>
            <a:r>
              <a:rPr lang="en-US" altLang="ja-JP" sz="3500"/>
              <a:t>still growing by accreting mass from a disk</a:t>
            </a:r>
          </a:p>
        </p:txBody>
      </p:sp>
      <p:sp>
        <p:nvSpPr>
          <p:cNvPr id="2" name="Rectangle 1"/>
          <p:cNvSpPr/>
          <p:nvPr/>
        </p:nvSpPr>
        <p:spPr>
          <a:xfrm>
            <a:off x="4970308" y="3354607"/>
            <a:ext cx="491781" cy="2348399"/>
          </a:xfrm>
          <a:prstGeom prst="rect">
            <a:avLst/>
          </a:prstGeom>
          <a:solidFill>
            <a:schemeClr val="tx2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5925" y="4479807"/>
            <a:ext cx="491781" cy="1223197"/>
          </a:xfrm>
          <a:prstGeom prst="rect">
            <a:avLst/>
          </a:prstGeom>
          <a:solidFill>
            <a:schemeClr val="tx2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32312" y="4759797"/>
            <a:ext cx="491781" cy="943210"/>
          </a:xfrm>
          <a:prstGeom prst="rect">
            <a:avLst/>
          </a:prstGeom>
          <a:solidFill>
            <a:schemeClr val="tx2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37" name="Picture 2" descr="TWHya-ob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612638"/>
            <a:ext cx="9917865" cy="391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39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3498" y="1589305"/>
            <a:ext cx="8443045" cy="309438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29700" name="Title 1"/>
          <p:cNvSpPr>
            <a:spLocks noGrp="1"/>
          </p:cNvSpPr>
          <p:nvPr>
            <p:ph type="title"/>
          </p:nvPr>
        </p:nvSpPr>
        <p:spPr>
          <a:xfrm>
            <a:off x="280017" y="302737"/>
            <a:ext cx="9436585" cy="1259946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FF"/>
                </a:solidFill>
                <a:latin typeface="Franklin Gothic Book" charset="0"/>
              </a:rPr>
              <a:t>Helium-like Diagnostics</a:t>
            </a:r>
          </a:p>
        </p:txBody>
      </p:sp>
      <p:pic>
        <p:nvPicPr>
          <p:cNvPr id="29703" name="Content Placeholder 9" descr="twhya_brickhouse_fig4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3" b="-18"/>
          <a:stretch>
            <a:fillRect/>
          </a:stretch>
        </p:blipFill>
        <p:spPr>
          <a:xfrm>
            <a:off x="178511" y="1546935"/>
            <a:ext cx="4433025" cy="3151615"/>
          </a:xfrm>
          <a:prstGeom prst="rect">
            <a:avLst/>
          </a:prstGeom>
        </p:spPr>
      </p:pic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168011" y="4768546"/>
            <a:ext cx="8832798" cy="152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83" tIns="50392" rIns="100783" bIns="5039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100" dirty="0"/>
              <a:t>While the </a:t>
            </a:r>
            <a:r>
              <a:rPr lang="en-US" sz="3100" dirty="0">
                <a:solidFill>
                  <a:srgbClr val="0000FF"/>
                </a:solidFill>
              </a:rPr>
              <a:t>temperature </a:t>
            </a:r>
            <a:r>
              <a:rPr lang="en-US" sz="3100" dirty="0"/>
              <a:t>diagnostics for Mg XI, Ne IX, and O VII all give roughly the same result, the </a:t>
            </a:r>
            <a:r>
              <a:rPr lang="en-US" sz="3100" dirty="0">
                <a:solidFill>
                  <a:srgbClr val="0000FF"/>
                </a:solidFill>
              </a:rPr>
              <a:t>density</a:t>
            </a:r>
            <a:r>
              <a:rPr lang="en-US" sz="3100" dirty="0">
                <a:solidFill>
                  <a:srgbClr val="FFFF00"/>
                </a:solidFill>
              </a:rPr>
              <a:t> </a:t>
            </a:r>
            <a:r>
              <a:rPr lang="en-US" sz="3100" dirty="0"/>
              <a:t>diagnostics are significantly different.</a:t>
            </a:r>
          </a:p>
        </p:txBody>
      </p:sp>
      <p:sp>
        <p:nvSpPr>
          <p:cNvPr id="29702" name="TextBox 7"/>
          <p:cNvSpPr txBox="1">
            <a:spLocks noChangeArrowheads="1"/>
          </p:cNvSpPr>
          <p:nvPr/>
        </p:nvSpPr>
        <p:spPr bwMode="auto">
          <a:xfrm>
            <a:off x="6526156" y="1763924"/>
            <a:ext cx="2057880" cy="37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83" tIns="50392" rIns="100783" bIns="5039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Brickhouse+ 2010</a:t>
            </a:r>
          </a:p>
        </p:txBody>
      </p:sp>
      <p:pic>
        <p:nvPicPr>
          <p:cNvPr id="29704" name="Picture 10" descr="twhya_brickhouse_fig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527" y="1588933"/>
            <a:ext cx="4366520" cy="316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820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5707105" y="5608510"/>
            <a:ext cx="4272014" cy="152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/>
          <a:p>
            <a:pPr>
              <a:defRPr/>
            </a:pPr>
            <a:r>
              <a:rPr lang="en-US" sz="3100" i="1" dirty="0">
                <a:solidFill>
                  <a:srgbClr val="FF0000"/>
                </a:solidFill>
                <a:latin typeface="Helvetica"/>
                <a:cs typeface="Helvetica"/>
              </a:rPr>
              <a:t>7 ksec exposure with the Einstein Solid State Spectrometer</a:t>
            </a:r>
          </a:p>
        </p:txBody>
      </p:sp>
      <p:pic>
        <p:nvPicPr>
          <p:cNvPr id="17411" name="Picture 1" descr="Capella_Holt7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691" y="455802"/>
            <a:ext cx="4650039" cy="540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23" y="748093"/>
            <a:ext cx="5487518" cy="5326488"/>
          </a:xfrm>
          <a:prstGeom prst="rect">
            <a:avLst/>
          </a:prstGeom>
          <a:noFill/>
        </p:spPr>
        <p:txBody>
          <a:bodyPr lIns="100794" tIns="50397" rIns="100794" bIns="50397">
            <a:spAutoFit/>
          </a:bodyPr>
          <a:lstStyle/>
          <a:p>
            <a:pPr marL="377979" indent="-377979">
              <a:buFont typeface="Arial"/>
              <a:buChar char="•"/>
              <a:defRPr/>
            </a:pPr>
            <a:r>
              <a:rPr lang="en-US" sz="3100" b="1" dirty="0"/>
              <a:t>Mg, Si, S, and Fe</a:t>
            </a:r>
            <a:r>
              <a:rPr lang="en-US" sz="3100" dirty="0"/>
              <a:t> are </a:t>
            </a:r>
            <a:r>
              <a:rPr lang="en-US" sz="3100" b="1" u="sng" dirty="0">
                <a:solidFill>
                  <a:srgbClr val="0000FF"/>
                </a:solidFill>
              </a:rPr>
              <a:t>unambiguously</a:t>
            </a:r>
            <a:r>
              <a:rPr lang="en-US" sz="31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100" dirty="0"/>
              <a:t>detected</a:t>
            </a:r>
          </a:p>
          <a:p>
            <a:pPr marL="377979" indent="-377979">
              <a:buFont typeface="Arial"/>
              <a:buChar char="•"/>
              <a:defRPr/>
            </a:pPr>
            <a:r>
              <a:rPr lang="en-US" sz="3100" b="1" u="sng" dirty="0">
                <a:solidFill>
                  <a:srgbClr val="0000FF"/>
                </a:solidFill>
              </a:rPr>
              <a:t>Inconsistent</a:t>
            </a:r>
            <a:r>
              <a:rPr lang="en-US" sz="3100" dirty="0">
                <a:solidFill>
                  <a:srgbClr val="0000FF"/>
                </a:solidFill>
              </a:rPr>
              <a:t> </a:t>
            </a:r>
            <a:r>
              <a:rPr lang="en-US" sz="3100" dirty="0"/>
              <a:t>with an isothermal corona, and </a:t>
            </a:r>
            <a:r>
              <a:rPr lang="en-US" sz="3100" b="1" u="sng" dirty="0">
                <a:solidFill>
                  <a:srgbClr val="0000FF"/>
                </a:solidFill>
              </a:rPr>
              <a:t>requires components between 6 – 24 x10</a:t>
            </a:r>
            <a:r>
              <a:rPr lang="en-US" sz="3100" b="1" u="sng" baseline="30000" dirty="0">
                <a:solidFill>
                  <a:srgbClr val="0000FF"/>
                </a:solidFill>
              </a:rPr>
              <a:t>6</a:t>
            </a:r>
            <a:r>
              <a:rPr lang="en-US" sz="3100" b="1" u="sng" dirty="0">
                <a:solidFill>
                  <a:srgbClr val="0000FF"/>
                </a:solidFill>
              </a:rPr>
              <a:t> K</a:t>
            </a:r>
            <a:r>
              <a:rPr lang="en-US" sz="3100" b="1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100" dirty="0"/>
              <a:t>for an adequate fit. </a:t>
            </a:r>
          </a:p>
          <a:p>
            <a:pPr marL="377979" indent="-377979">
              <a:buFont typeface="Arial"/>
              <a:buChar char="•"/>
              <a:defRPr/>
            </a:pPr>
            <a:r>
              <a:rPr lang="en-US" sz="3100" dirty="0"/>
              <a:t>Suggests an </a:t>
            </a:r>
            <a:r>
              <a:rPr lang="en-US" sz="3100" b="1" u="sng" dirty="0">
                <a:solidFill>
                  <a:srgbClr val="0000FF"/>
                </a:solidFill>
              </a:rPr>
              <a:t>X-ray emitting plasma confined to magnetically contained loops</a:t>
            </a:r>
            <a:r>
              <a:rPr lang="en-US" sz="3100" b="1" dirty="0">
                <a:solidFill>
                  <a:srgbClr val="FF0000"/>
                </a:solidFill>
              </a:rPr>
              <a:t> </a:t>
            </a:r>
            <a:r>
              <a:rPr lang="en-US" sz="3100" dirty="0"/>
              <a:t>explains the data.</a:t>
            </a: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1078067" y="19250"/>
            <a:ext cx="6340644" cy="57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100"/>
              <a:t>“X-ray Line Emission from Capella”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46066" y="-42727"/>
            <a:ext cx="1441375" cy="640387"/>
          </a:xfrm>
          <a:prstGeom prst="rect">
            <a:avLst/>
          </a:prstGeom>
          <a:noFill/>
        </p:spPr>
        <p:txBody>
          <a:bodyPr wrap="none" lIns="100794" tIns="50397" rIns="100794" bIns="50397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en-US" sz="35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1980’s</a:t>
            </a:r>
          </a:p>
        </p:txBody>
      </p:sp>
      <p:sp>
        <p:nvSpPr>
          <p:cNvPr id="17415" name="TextBox 4"/>
          <p:cNvSpPr txBox="1">
            <a:spLocks noChangeArrowheads="1"/>
          </p:cNvSpPr>
          <p:nvPr/>
        </p:nvSpPr>
        <p:spPr bwMode="auto">
          <a:xfrm>
            <a:off x="6944431" y="845215"/>
            <a:ext cx="2866678" cy="57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100">
                <a:solidFill>
                  <a:schemeClr val="bg1"/>
                </a:solidFill>
              </a:rPr>
              <a:t>Holt et al. 1979</a:t>
            </a:r>
          </a:p>
        </p:txBody>
      </p:sp>
    </p:spTree>
    <p:extLst>
      <p:ext uri="{BB962C8B-B14F-4D97-AF65-F5344CB8AC3E}">
        <p14:creationId xmlns:p14="http://schemas.microsoft.com/office/powerpoint/2010/main" val="3886376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5666851" y="4877041"/>
            <a:ext cx="3976247" cy="111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/>
          <a:p>
            <a:pPr>
              <a:defRPr/>
            </a:pPr>
            <a:r>
              <a:rPr lang="en-US" sz="2200" i="1" dirty="0">
                <a:solidFill>
                  <a:srgbClr val="0000FF"/>
                </a:solidFill>
                <a:latin typeface="Helvetica"/>
                <a:cs typeface="Helvetica"/>
              </a:rPr>
              <a:t>21 ksec obs. w/ASCA Silicon Imaging Spectrometer (Brickhouse et al. 2000) </a:t>
            </a:r>
          </a:p>
        </p:txBody>
      </p:sp>
      <p:pic>
        <p:nvPicPr>
          <p:cNvPr id="18434" name="Picture 1" descr="fg1a.h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524" y="1499687"/>
            <a:ext cx="4858301" cy="337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45901" y="1179450"/>
            <a:ext cx="5666852" cy="6134199"/>
          </a:xfrm>
          <a:prstGeom prst="rect">
            <a:avLst/>
          </a:prstGeom>
          <a:noFill/>
        </p:spPr>
        <p:txBody>
          <a:bodyPr wrap="square" lIns="100794" tIns="50397" rIns="100794" bIns="50397">
            <a:spAutoFit/>
          </a:bodyPr>
          <a:lstStyle/>
          <a:p>
            <a:pPr marL="251986" indent="-251986">
              <a:buFont typeface="Arial"/>
              <a:buChar char="•"/>
              <a:defRPr/>
            </a:pPr>
            <a:r>
              <a:rPr lang="en-US" sz="2800" dirty="0">
                <a:latin typeface="Helvetica"/>
                <a:cs typeface="Helvetica"/>
              </a:rPr>
              <a:t>Collisional plasma models </a:t>
            </a:r>
            <a:r>
              <a:rPr lang="en-US" sz="2800" b="1" u="sng" dirty="0">
                <a:solidFill>
                  <a:srgbClr val="0000FF"/>
                </a:solidFill>
              </a:rPr>
              <a:t>appear to have flux deficits</a:t>
            </a:r>
            <a:r>
              <a:rPr lang="en-US" sz="2800" dirty="0">
                <a:latin typeface="Helvetica"/>
                <a:cs typeface="Helvetica"/>
              </a:rPr>
              <a:t>. </a:t>
            </a:r>
          </a:p>
          <a:p>
            <a:pPr marL="251986" indent="-251986">
              <a:buFont typeface="Arial"/>
              <a:buChar char="•"/>
              <a:defRPr/>
            </a:pPr>
            <a:endParaRPr lang="en-US" sz="2800" dirty="0">
              <a:latin typeface="Helvetica"/>
              <a:cs typeface="Helvetica"/>
            </a:endParaRPr>
          </a:p>
          <a:p>
            <a:pPr marL="251986" indent="-251986">
              <a:buFont typeface="Arial"/>
              <a:buChar char="•"/>
              <a:defRPr/>
            </a:pPr>
            <a:r>
              <a:rPr lang="en-US" sz="2800" b="1" u="sng" dirty="0">
                <a:solidFill>
                  <a:srgbClr val="0000FF"/>
                </a:solidFill>
              </a:rPr>
              <a:t>New atomic models</a:t>
            </a:r>
            <a:r>
              <a:rPr lang="en-US" sz="2800" b="1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>
                <a:latin typeface="Helvetica"/>
                <a:cs typeface="Helvetica"/>
              </a:rPr>
              <a:t>allow reliable determination of elemental abundances.</a:t>
            </a:r>
          </a:p>
          <a:p>
            <a:pPr marL="251986" indent="-251986">
              <a:buFont typeface="Arial"/>
              <a:buChar char="•"/>
              <a:defRPr/>
            </a:pPr>
            <a:endParaRPr lang="en-US" sz="2800" b="1" u="sng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51986" indent="-251986">
              <a:buFont typeface="Arial"/>
              <a:buChar char="•"/>
              <a:defRPr/>
            </a:pPr>
            <a:r>
              <a:rPr lang="en-US" sz="2800" b="1" u="sng" dirty="0">
                <a:solidFill>
                  <a:srgbClr val="0000FF"/>
                </a:solidFill>
              </a:rPr>
              <a:t>EUVE data are not well fitted with only two temperatures</a:t>
            </a:r>
            <a:r>
              <a:rPr lang="en-US" sz="2800" dirty="0">
                <a:latin typeface="Helvetica"/>
                <a:cs typeface="Helvetica"/>
              </a:rPr>
              <a:t>.</a:t>
            </a:r>
          </a:p>
          <a:p>
            <a:pPr>
              <a:defRPr/>
            </a:pPr>
            <a:r>
              <a:rPr lang="en-US" sz="2800" dirty="0">
                <a:latin typeface="Helvetica"/>
                <a:cs typeface="Helvetica"/>
              </a:rPr>
              <a:t> </a:t>
            </a:r>
          </a:p>
          <a:p>
            <a:pPr marL="251986" indent="-251986">
              <a:buFont typeface="Arial"/>
              <a:buChar char="•"/>
              <a:defRPr/>
            </a:pPr>
            <a:r>
              <a:rPr lang="en-US" sz="2800" dirty="0">
                <a:latin typeface="Helvetica"/>
                <a:cs typeface="Helvetica"/>
              </a:rPr>
              <a:t>Mg, Si, S, and Fe consistent with solar </a:t>
            </a:r>
            <a:r>
              <a:rPr lang="en-US" sz="2800" dirty="0" err="1">
                <a:latin typeface="Helvetica"/>
                <a:cs typeface="Helvetica"/>
              </a:rPr>
              <a:t>photospheric</a:t>
            </a:r>
            <a:r>
              <a:rPr lang="en-US" sz="2800" dirty="0">
                <a:latin typeface="Helvetica"/>
                <a:cs typeface="Helvetica"/>
              </a:rPr>
              <a:t> values, while Ne appears to be </a:t>
            </a:r>
            <a:r>
              <a:rPr lang="en-US" sz="2800" dirty="0" smtClean="0">
                <a:latin typeface="Helvetica"/>
                <a:cs typeface="Helvetica"/>
              </a:rPr>
              <a:t>under-abundant </a:t>
            </a:r>
            <a:r>
              <a:rPr lang="en-US" sz="2800" dirty="0">
                <a:latin typeface="Helvetica"/>
                <a:cs typeface="Helvetica"/>
              </a:rPr>
              <a:t>by a factor of ~3 to 4.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-38502" y="613402"/>
            <a:ext cx="10166381" cy="71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>
                <a:latin typeface="Helvetica" charset="0"/>
                <a:cs typeface="Helvetica" charset="0"/>
              </a:rPr>
              <a:t>Coronal Structure and Abundances of </a:t>
            </a:r>
            <a:r>
              <a:rPr lang="en-US" sz="2000" b="1" dirty="0" err="1">
                <a:latin typeface="Helvetica" charset="0"/>
                <a:cs typeface="Helvetica" charset="0"/>
              </a:rPr>
              <a:t>Capella</a:t>
            </a:r>
            <a:r>
              <a:rPr lang="en-US" sz="2000" b="1" dirty="0">
                <a:latin typeface="Helvetica" charset="0"/>
                <a:cs typeface="Helvetica" charset="0"/>
              </a:rPr>
              <a:t> from EUVE and ASCA Spectroscopy</a:t>
            </a: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1078067" y="19250"/>
            <a:ext cx="6340644" cy="57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100"/>
              <a:t>“X-ray Line Emission from Capella”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46066" y="-42727"/>
            <a:ext cx="1441375" cy="640387"/>
          </a:xfrm>
          <a:prstGeom prst="rect">
            <a:avLst/>
          </a:prstGeom>
          <a:noFill/>
        </p:spPr>
        <p:txBody>
          <a:bodyPr wrap="none" lIns="100794" tIns="50397" rIns="100794" bIns="50397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en-US" sz="3500" b="1" cap="all" dirty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1990’s</a:t>
            </a:r>
          </a:p>
        </p:txBody>
      </p:sp>
    </p:spTree>
    <p:extLst>
      <p:ext uri="{BB962C8B-B14F-4D97-AF65-F5344CB8AC3E}">
        <p14:creationId xmlns:p14="http://schemas.microsoft.com/office/powerpoint/2010/main" val="460942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fg2.h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87" y="1160201"/>
            <a:ext cx="8624535" cy="350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89256" y="514478"/>
            <a:ext cx="9861861" cy="71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algn="ctr"/>
            <a:r>
              <a:rPr lang="en-US" sz="2000">
                <a:latin typeface="Helvetica" charset="0"/>
                <a:cs typeface="Helvetica" charset="0"/>
              </a:rPr>
              <a:t>High-Resolution X-Ray Spectra of Capella: Initial Results from the Chandra High-Energy Transmission Grating Spectrometer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764" y="4710797"/>
            <a:ext cx="9746354" cy="2563991"/>
          </a:xfrm>
          <a:prstGeom prst="rect">
            <a:avLst/>
          </a:prstGeom>
          <a:noFill/>
        </p:spPr>
        <p:txBody>
          <a:bodyPr lIns="100794" tIns="50397" rIns="100794" bIns="50397">
            <a:spAutoFit/>
          </a:bodyPr>
          <a:lstStyle/>
          <a:p>
            <a:pPr>
              <a:defRPr/>
            </a:pPr>
            <a:endParaRPr lang="en-US" sz="3200" dirty="0"/>
          </a:p>
          <a:p>
            <a:pPr marL="314982" indent="-314982">
              <a:buFont typeface="Arial"/>
              <a:buChar char="•"/>
              <a:defRPr/>
            </a:pPr>
            <a:r>
              <a:rPr lang="en-US" sz="3200" b="1" u="sng" dirty="0">
                <a:solidFill>
                  <a:srgbClr val="0000FF"/>
                </a:solidFill>
              </a:rPr>
              <a:t>Broad range of temperatures</a:t>
            </a:r>
            <a:r>
              <a:rPr lang="en-US" sz="3200" dirty="0"/>
              <a:t>, from </a:t>
            </a:r>
            <a:r>
              <a:rPr lang="en-US" sz="3200" dirty="0" smtClean="0"/>
              <a:t>T </a:t>
            </a:r>
            <a:r>
              <a:rPr lang="en-US" sz="3200" dirty="0"/>
              <a:t>= </a:t>
            </a:r>
            <a:r>
              <a:rPr lang="en-US" sz="3200" dirty="0" smtClean="0"/>
              <a:t>2 – 15 x10</a:t>
            </a:r>
            <a:r>
              <a:rPr lang="en-US" sz="3200" baseline="30000" dirty="0" smtClean="0"/>
              <a:t>6</a:t>
            </a:r>
            <a:r>
              <a:rPr lang="en-US" sz="3200" dirty="0" smtClean="0"/>
              <a:t>K</a:t>
            </a:r>
            <a:endParaRPr lang="en-US" sz="3200" dirty="0"/>
          </a:p>
          <a:p>
            <a:pPr marL="314982" indent="-314982">
              <a:buFont typeface="Arial"/>
              <a:buChar char="•"/>
              <a:defRPr/>
            </a:pPr>
            <a:r>
              <a:rPr lang="en-US" sz="3200" dirty="0"/>
              <a:t>The </a:t>
            </a:r>
            <a:r>
              <a:rPr lang="en-US" sz="3200" b="1" u="sng" dirty="0">
                <a:solidFill>
                  <a:srgbClr val="0000FF"/>
                </a:solidFill>
              </a:rPr>
              <a:t>electron density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/>
              <a:t>is ~ 10</a:t>
            </a:r>
            <a:r>
              <a:rPr lang="en-US" sz="3200" baseline="30000" dirty="0"/>
              <a:t>10</a:t>
            </a:r>
            <a:r>
              <a:rPr lang="en-US" sz="3200" dirty="0"/>
              <a:t> cm</a:t>
            </a:r>
            <a:r>
              <a:rPr lang="en-US" sz="3200" baseline="30000" dirty="0"/>
              <a:t>-3</a:t>
            </a:r>
            <a:r>
              <a:rPr lang="en-US" sz="3200" dirty="0"/>
              <a:t> at T</a:t>
            </a:r>
            <a:r>
              <a:rPr lang="en-US" sz="3200" baseline="-25000" dirty="0"/>
              <a:t>e</a:t>
            </a:r>
            <a:r>
              <a:rPr lang="en-US" sz="3200" dirty="0"/>
              <a:t>~2 × 10</a:t>
            </a:r>
            <a:r>
              <a:rPr lang="en-US" sz="3200" baseline="30000" dirty="0"/>
              <a:t>6</a:t>
            </a:r>
            <a:r>
              <a:rPr lang="en-US" sz="3200" dirty="0"/>
              <a:t> K. </a:t>
            </a:r>
          </a:p>
          <a:p>
            <a:pPr marL="314982" indent="-314982">
              <a:buFont typeface="Arial"/>
              <a:buChar char="•"/>
              <a:defRPr/>
            </a:pPr>
            <a:r>
              <a:rPr lang="en-US" sz="3200" dirty="0"/>
              <a:t>The density and emission measure show the </a:t>
            </a:r>
            <a:r>
              <a:rPr lang="en-US" sz="3200" b="1" u="sng" dirty="0">
                <a:solidFill>
                  <a:srgbClr val="0000FF"/>
                </a:solidFill>
              </a:rPr>
              <a:t>coronal loops are significantly smaller than the stellar radius</a:t>
            </a:r>
            <a:r>
              <a:rPr lang="en-US" sz="3200" dirty="0">
                <a:solidFill>
                  <a:srgbClr val="CCFFCC"/>
                </a:solidFill>
              </a:rPr>
              <a:t>.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007749" y="4679299"/>
            <a:ext cx="5943368" cy="40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/>
          <a:p>
            <a:pPr>
              <a:defRPr/>
            </a:pPr>
            <a:r>
              <a:rPr lang="en-US" sz="2000" i="1" dirty="0">
                <a:solidFill>
                  <a:srgbClr val="0000FF"/>
                </a:solidFill>
              </a:rPr>
              <a:t>89 ksec w/Chandra HETG (</a:t>
            </a:r>
            <a:r>
              <a:rPr lang="en-US" sz="2000" i="1" dirty="0" err="1">
                <a:solidFill>
                  <a:srgbClr val="0000FF"/>
                </a:solidFill>
              </a:rPr>
              <a:t>Canizares</a:t>
            </a:r>
            <a:r>
              <a:rPr lang="en-US" sz="2000" i="1" dirty="0">
                <a:solidFill>
                  <a:srgbClr val="0000FF"/>
                </a:solidFill>
              </a:rPr>
              <a:t> et al. 2000) </a:t>
            </a:r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1078067" y="19250"/>
            <a:ext cx="6340644" cy="57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100"/>
              <a:t>“X-ray Line Emission from Capella”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60067" y="-42727"/>
            <a:ext cx="1441375" cy="640387"/>
          </a:xfrm>
          <a:prstGeom prst="rect">
            <a:avLst/>
          </a:prstGeom>
          <a:noFill/>
        </p:spPr>
        <p:txBody>
          <a:bodyPr wrap="none" lIns="100794" tIns="50397" rIns="100794" bIns="50397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en-US" sz="3500" b="1" cap="all" dirty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2000’s</a:t>
            </a:r>
          </a:p>
        </p:txBody>
      </p:sp>
    </p:spTree>
    <p:extLst>
      <p:ext uri="{BB962C8B-B14F-4D97-AF65-F5344CB8AC3E}">
        <p14:creationId xmlns:p14="http://schemas.microsoft.com/office/powerpoint/2010/main" val="95512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ChangeArrowheads="1"/>
          </p:cNvSpPr>
          <p:nvPr/>
        </p:nvSpPr>
        <p:spPr bwMode="auto">
          <a:xfrm>
            <a:off x="89256" y="514478"/>
            <a:ext cx="9861861" cy="71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algn="ctr"/>
            <a:r>
              <a:rPr lang="en-US" sz="2000">
                <a:latin typeface="Helvetica" charset="0"/>
                <a:cs typeface="Helvetica" charset="0"/>
              </a:rPr>
              <a:t>Chandra/HETGS Observations of the Capella System: </a:t>
            </a:r>
          </a:p>
          <a:p>
            <a:pPr algn="ctr"/>
            <a:r>
              <a:rPr lang="en-US" sz="2000">
                <a:latin typeface="Helvetica" charset="0"/>
                <a:cs typeface="Helvetica" charset="0"/>
              </a:rPr>
              <a:t>The Primary as a Dominating X-ray Source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764" y="4710798"/>
            <a:ext cx="9746354" cy="2071548"/>
          </a:xfrm>
          <a:prstGeom prst="rect">
            <a:avLst/>
          </a:prstGeom>
          <a:noFill/>
        </p:spPr>
        <p:txBody>
          <a:bodyPr lIns="100794" tIns="50397" rIns="100794" bIns="50397">
            <a:spAutoFit/>
          </a:bodyPr>
          <a:lstStyle/>
          <a:p>
            <a:pPr>
              <a:defRPr/>
            </a:pPr>
            <a:endParaRPr lang="en-US" sz="3200" dirty="0"/>
          </a:p>
          <a:p>
            <a:pPr marL="314982" indent="-314982">
              <a:buFont typeface="Arial"/>
              <a:buChar char="•"/>
              <a:defRPr/>
            </a:pPr>
            <a:r>
              <a:rPr lang="en-US" sz="3200" b="1" dirty="0"/>
              <a:t>Primary G8 III star, not the secondary G1 III star, dominates the X-ray emission</a:t>
            </a:r>
          </a:p>
          <a:p>
            <a:pPr marL="314982" indent="-314982">
              <a:buFont typeface="Arial"/>
              <a:buChar char="•"/>
              <a:defRPr/>
            </a:pPr>
            <a:r>
              <a:rPr lang="en-US" sz="3200" b="1" dirty="0"/>
              <a:t>Hotter gas (Fe XXI) shows more variation with phase</a:t>
            </a:r>
            <a:endParaRPr lang="en-US" sz="3200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329830" y="4679299"/>
            <a:ext cx="5621287" cy="47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0794" tIns="50397" rIns="100794" bIns="50397"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0000FF"/>
                </a:solidFill>
              </a:rPr>
              <a:t>326 ksec over 6 years with Chandra/HETG </a:t>
            </a: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1078067" y="19250"/>
            <a:ext cx="6340644" cy="57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100"/>
              <a:t>“X-ray Line Emission from Capella”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60067" y="-42727"/>
            <a:ext cx="1441375" cy="640387"/>
          </a:xfrm>
          <a:prstGeom prst="rect">
            <a:avLst/>
          </a:prstGeom>
          <a:noFill/>
        </p:spPr>
        <p:txBody>
          <a:bodyPr wrap="none" lIns="100794" tIns="50397" rIns="100794" bIns="50397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en-US" sz="3500" b="1" cap="all" dirty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2010’s</a:t>
            </a:r>
          </a:p>
        </p:txBody>
      </p:sp>
      <p:pic>
        <p:nvPicPr>
          <p:cNvPr id="22535" name="Picture 8" descr="Capella-DopplerShif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4" y="1147951"/>
            <a:ext cx="9501339" cy="356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Box 1"/>
          <p:cNvSpPr txBox="1">
            <a:spLocks noChangeArrowheads="1"/>
          </p:cNvSpPr>
          <p:nvPr/>
        </p:nvSpPr>
        <p:spPr bwMode="auto">
          <a:xfrm>
            <a:off x="3416212" y="3821836"/>
            <a:ext cx="1349334" cy="33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>
                <a:solidFill>
                  <a:schemeClr val="bg1"/>
                </a:solidFill>
              </a:rPr>
              <a:t>104 day orbit</a:t>
            </a:r>
          </a:p>
        </p:txBody>
      </p:sp>
    </p:spTree>
    <p:extLst>
      <p:ext uri="{BB962C8B-B14F-4D97-AF65-F5344CB8AC3E}">
        <p14:creationId xmlns:p14="http://schemas.microsoft.com/office/powerpoint/2010/main" val="3615515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/>
          <p:nvPr/>
        </p:nvPicPr>
        <p:blipFill>
          <a:blip r:embed="rId2"/>
          <a:stretch>
            <a:fillRect/>
          </a:stretch>
        </p:blipFill>
        <p:spPr>
          <a:xfrm>
            <a:off x="504001" y="4503310"/>
            <a:ext cx="3994631" cy="2658487"/>
          </a:xfrm>
          <a:prstGeom prst="rect">
            <a:avLst/>
          </a:prstGeom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51" name="TextShape 1"/>
          <p:cNvSpPr txBox="1"/>
          <p:nvPr/>
        </p:nvSpPr>
        <p:spPr>
          <a:xfrm>
            <a:off x="504001" y="301321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dirty="0" smtClean="0">
                <a:latin typeface="Arial"/>
              </a:rPr>
              <a:t>Back to Uncertainties:</a:t>
            </a:r>
          </a:p>
          <a:p>
            <a:pPr algn="ctr"/>
            <a:r>
              <a:rPr lang="en-US" sz="4400" dirty="0" smtClean="0">
                <a:latin typeface="Arial"/>
              </a:rPr>
              <a:t>Chicken</a:t>
            </a:r>
            <a:r>
              <a:rPr lang="en-US" sz="4400" dirty="0">
                <a:latin typeface="Arial"/>
              </a:rPr>
              <a:t>, meet egg.</a:t>
            </a:r>
            <a:endParaRPr dirty="0"/>
          </a:p>
        </p:txBody>
      </p:sp>
      <p:sp>
        <p:nvSpPr>
          <p:cNvPr id="52" name="TextShape 2"/>
          <p:cNvSpPr txBox="1"/>
          <p:nvPr/>
        </p:nvSpPr>
        <p:spPr>
          <a:xfrm>
            <a:off x="394566" y="2057408"/>
            <a:ext cx="4883849" cy="2445902"/>
          </a:xfrm>
          <a:prstGeom prst="rect">
            <a:avLst/>
          </a:prstGeom>
        </p:spPr>
        <p:txBody>
          <a:bodyPr lIns="89991" tIns="44996" rIns="89991" bIns="44996"/>
          <a:lstStyle/>
          <a:p>
            <a:r>
              <a:rPr lang="en-US" sz="3200" dirty="0">
                <a:latin typeface="Arial"/>
              </a:rPr>
              <a:t>There are no published uncertainties for most values, so we cannot put them in models</a:t>
            </a:r>
            <a:endParaRPr sz="3200" dirty="0"/>
          </a:p>
        </p:txBody>
      </p:sp>
      <p:sp>
        <p:nvSpPr>
          <p:cNvPr id="53" name="TextShape 3"/>
          <p:cNvSpPr txBox="1"/>
          <p:nvPr/>
        </p:nvSpPr>
        <p:spPr>
          <a:xfrm>
            <a:off x="5247815" y="4748158"/>
            <a:ext cx="4679812" cy="2321822"/>
          </a:xfrm>
          <a:prstGeom prst="rect">
            <a:avLst/>
          </a:prstGeom>
        </p:spPr>
        <p:txBody>
          <a:bodyPr lIns="89991" tIns="44996" rIns="89991" bIns="44996"/>
          <a:lstStyle/>
          <a:p>
            <a:r>
              <a:rPr lang="en-US" sz="3200" dirty="0">
                <a:latin typeface="Arial"/>
              </a:rPr>
              <a:t>There are no models ready to use uncertainties, so why calculate them?</a:t>
            </a:r>
            <a:endParaRPr sz="3200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5400214" y="1777722"/>
            <a:ext cx="3994631" cy="265848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1521</Words>
  <Application>Microsoft Macintosh PowerPoint</Application>
  <PresentationFormat>Custom</PresentationFormat>
  <Paragraphs>169</Paragraphs>
  <Slides>44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PowerPoint Presentation</vt:lpstr>
      <vt:lpstr>Some (Personal) Definitions</vt:lpstr>
      <vt:lpstr>PowerPoint Presentation</vt:lpstr>
      <vt:lpstr>“X-ray Line Emission from Capella”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this does have a real impact</vt:lpstr>
      <vt:lpstr>PowerPoint Presentation</vt:lpstr>
      <vt:lpstr>But Don’t Lose Hope</vt:lpstr>
      <vt:lpstr>PowerPoint Presentation</vt:lpstr>
      <vt:lpstr>PowerPoint Presentation</vt:lpstr>
      <vt:lpstr>PowerPoint Presentation</vt:lpstr>
      <vt:lpstr>Where are we now, anyway?</vt:lpstr>
      <vt:lpstr>PowerPoint Presentation</vt:lpstr>
      <vt:lpstr>Charge State Distributions</vt:lpstr>
      <vt:lpstr>Impact of CSD Uncertainty</vt:lpstr>
      <vt:lpstr>Baby Steps: Estimating Errors in Charge State Distributions</vt:lpstr>
      <vt:lpstr>PowerPoint Presentation</vt:lpstr>
      <vt:lpstr>CSD vs Line Uncertainties</vt:lpstr>
      <vt:lpstr>Wavelength Error Data</vt:lpstr>
      <vt:lpstr>Wavelength errors incomplete</vt:lpstr>
      <vt:lpstr>100 strongest lines from a kT=0.3 keV plasma, SPEX vs AtomDB </vt:lpstr>
      <vt:lpstr>100 strongest lines from a kT=2 keV plasma, SPEX vs AtomDB </vt:lpstr>
      <vt:lpstr>Line Ratio Errors May Already Be Cropping Up…</vt:lpstr>
      <vt:lpstr>PowerPoint Presentation</vt:lpstr>
      <vt:lpstr>PowerPoint Presentation</vt:lpstr>
      <vt:lpstr>PowerPoint Presentation</vt:lpstr>
      <vt:lpstr>PowerPoint Presentation</vt:lpstr>
      <vt:lpstr>Atomic Calculations &amp; Line Emissivity</vt:lpstr>
      <vt:lpstr>Errors / Sensitivity Testing</vt:lpstr>
      <vt:lpstr>PowerPoint Presentation</vt:lpstr>
      <vt:lpstr>Conclusions</vt:lpstr>
      <vt:lpstr>PowerPoint Presentation</vt:lpstr>
      <vt:lpstr>PowerPoint Presentation</vt:lpstr>
      <vt:lpstr>PowerPoint Presentation</vt:lpstr>
      <vt:lpstr>Backup</vt:lpstr>
      <vt:lpstr>Fe XVII: Physics &amp; Theory</vt:lpstr>
      <vt:lpstr>PowerPoint Presentation</vt:lpstr>
      <vt:lpstr>Fe XVII: Astrophysics &amp; Theory</vt:lpstr>
      <vt:lpstr>TW Hya: Accretion &amp; X-rays</vt:lpstr>
      <vt:lpstr>Helium-like Diagnostics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Randall Smith</cp:lastModifiedBy>
  <cp:revision>13</cp:revision>
  <dcterms:modified xsi:type="dcterms:W3CDTF">2015-05-11T08:41:15Z</dcterms:modified>
</cp:coreProperties>
</file>