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embeddings/Microsoft_Equation4.bin" ContentType="application/vnd.openxmlformats-officedocument.oleObject"/>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17.xml" ContentType="application/vnd.openxmlformats-officedocument.presentationml.notesSlide+xml"/>
  <Override PartName="/ppt/embeddings/Microsoft_Equation5.bin" ContentType="application/vnd.openxmlformats-officedocument.oleObject"/>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embeddings/Microsoft_Equation1.bin" ContentType="application/vnd.openxmlformats-officedocument.oleObject"/>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embeddings/Microsoft_Equation3.bin" ContentType="application/vnd.openxmlformats-officedocument.oleObject"/>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embeddings/Microsoft_Equation2.bin" ContentType="application/vnd.openxmlformats-officedocument.oleObject"/>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notesSlides/notesSlide12.xml" ContentType="application/vnd.openxmlformats-officedocument.presentationml.notesSlide+xml"/>
  <Override PartName="/ppt/embeddings/Microsoft_Equation7.bin" ContentType="application/vnd.openxmlformats-officedocument.oleObject"/>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Override PartName="/ppt/embeddings/Microsoft_Equation6.bin" ContentType="application/vnd.openxmlformats-officedocument.oleObject"/>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Default Extension="pdf" ContentType="application/pdf"/>
  <Override PartName="/ppt/slides/slide16.xml" ContentType="application/vnd.openxmlformats-officedocument.presentationml.slide+xml"/>
  <Override PartName="/ppt/slides/slide38.xml" ContentType="application/vnd.openxmlformats-officedocument.presentationml.slide+xml"/>
  <Default Extension="gif" ContentType="image/gif"/>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49"/>
  </p:notesMasterIdLst>
  <p:handoutMasterIdLst>
    <p:handoutMasterId r:id="rId50"/>
  </p:handoutMasterIdLst>
  <p:sldIdLst>
    <p:sldId id="256" r:id="rId2"/>
    <p:sldId id="285" r:id="rId3"/>
    <p:sldId id="286" r:id="rId4"/>
    <p:sldId id="288" r:id="rId5"/>
    <p:sldId id="273" r:id="rId6"/>
    <p:sldId id="289" r:id="rId7"/>
    <p:sldId id="290" r:id="rId8"/>
    <p:sldId id="258" r:id="rId9"/>
    <p:sldId id="257" r:id="rId10"/>
    <p:sldId id="259" r:id="rId11"/>
    <p:sldId id="260" r:id="rId12"/>
    <p:sldId id="261" r:id="rId13"/>
    <p:sldId id="287" r:id="rId14"/>
    <p:sldId id="262" r:id="rId15"/>
    <p:sldId id="284" r:id="rId16"/>
    <p:sldId id="264" r:id="rId17"/>
    <p:sldId id="265" r:id="rId18"/>
    <p:sldId id="266" r:id="rId19"/>
    <p:sldId id="267" r:id="rId20"/>
    <p:sldId id="291" r:id="rId21"/>
    <p:sldId id="268" r:id="rId22"/>
    <p:sldId id="263" r:id="rId23"/>
    <p:sldId id="270" r:id="rId24"/>
    <p:sldId id="271" r:id="rId25"/>
    <p:sldId id="272" r:id="rId26"/>
    <p:sldId id="292" r:id="rId27"/>
    <p:sldId id="298" r:id="rId28"/>
    <p:sldId id="299" r:id="rId29"/>
    <p:sldId id="300" r:id="rId30"/>
    <p:sldId id="302" r:id="rId31"/>
    <p:sldId id="301" r:id="rId32"/>
    <p:sldId id="303" r:id="rId33"/>
    <p:sldId id="304" r:id="rId34"/>
    <p:sldId id="274" r:id="rId35"/>
    <p:sldId id="275" r:id="rId36"/>
    <p:sldId id="276" r:id="rId37"/>
    <p:sldId id="277" r:id="rId38"/>
    <p:sldId id="278" r:id="rId39"/>
    <p:sldId id="279" r:id="rId40"/>
    <p:sldId id="280" r:id="rId41"/>
    <p:sldId id="283" r:id="rId42"/>
    <p:sldId id="281" r:id="rId43"/>
    <p:sldId id="282" r:id="rId44"/>
    <p:sldId id="294" r:id="rId45"/>
    <p:sldId id="293" r:id="rId46"/>
    <p:sldId id="295" r:id="rId47"/>
    <p:sldId id="296"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showGuides="1">
      <p:cViewPr varScale="1">
        <p:scale>
          <a:sx n="83" d="100"/>
          <a:sy n="83" d="100"/>
        </p:scale>
        <p:origin x="-824" y="-112"/>
      </p:cViewPr>
      <p:guideLst>
        <p:guide orient="horz" pos="3792"/>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handoutMaster" Target="handoutMasters/handoutMaster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notesMaster" Target="notesMasters/notesMaster1.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printerSettings" Target="printerSettings/printerSettings1.bin"/><Relationship Id="rId55" Type="http://schemas.openxmlformats.org/officeDocument/2006/relationships/tableStyles" Target="tableStyle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presProps" Target="presProps.xml"/><Relationship Id="rId54" Type="http://schemas.openxmlformats.org/officeDocument/2006/relationships/theme" Target="theme/theme1.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viewProps" Target="view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ict"/></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pict"/><Relationship Id="rId1" Type="http://schemas.openxmlformats.org/officeDocument/2006/relationships/image" Target="../media/image26.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pict"/></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pict"/><Relationship Id="rId1" Type="http://schemas.openxmlformats.org/officeDocument/2006/relationships/image" Target="../media/image33.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4EE7C0-F35B-024D-87D3-BBC2DDA42354}" type="datetimeFigureOut">
              <a:rPr lang="en-US" smtClean="0"/>
              <a:pPr/>
              <a:t>9/7/11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245F88-5AD2-7544-B181-A0A73D935AD6}"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DAFE9-4AA3-D847-9EEE-E507AD3AE89C}" type="datetimeFigureOut">
              <a:rPr lang="en-US" smtClean="0"/>
              <a:pPr/>
              <a:t>9/7/11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A6B326-1BFB-2141-9395-06BB15200D11}"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CLASSIFICATOR</a:t>
            </a:r>
            <a:endParaRPr lang="en-US" dirty="0"/>
          </a:p>
        </p:txBody>
      </p:sp>
      <p:sp>
        <p:nvSpPr>
          <p:cNvPr id="4" name="Slide Number Placeholder 3"/>
          <p:cNvSpPr>
            <a:spLocks noGrp="1"/>
          </p:cNvSpPr>
          <p:nvPr>
            <p:ph type="sldNum" sz="quarter" idx="10"/>
          </p:nvPr>
        </p:nvSpPr>
        <p:spPr/>
        <p:txBody>
          <a:bodyPr/>
          <a:lstStyle/>
          <a:p>
            <a:fld id="{FBA6B326-1BFB-2141-9395-06BB15200D11}"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\kappa_{\</a:t>
            </a:r>
            <a:r>
              <a:rPr lang="en-US" sz="1200" kern="1200" dirty="0" err="1" smtClean="0">
                <a:solidFill>
                  <a:schemeClr val="tx1"/>
                </a:solidFill>
                <a:latin typeface="+mn-lt"/>
                <a:ea typeface="+mn-ea"/>
                <a:cs typeface="+mn-cs"/>
              </a:rPr>
              <a:t>sigma_m,p}(x_a,x_b</a:t>
            </a:r>
            <a:r>
              <a:rPr lang="en-US" sz="1200" kern="1200" dirty="0" smtClean="0">
                <a:solidFill>
                  <a:schemeClr val="tx1"/>
                </a:solidFill>
                <a:latin typeface="+mn-lt"/>
                <a:ea typeface="+mn-ea"/>
                <a:cs typeface="+mn-cs"/>
              </a:rPr>
              <a:t>) = \frac{1}{\sqrt{2\pi \</a:t>
            </a:r>
            <a:r>
              <a:rPr lang="en-US" sz="1200" kern="1200" dirty="0" err="1" smtClean="0">
                <a:solidFill>
                  <a:schemeClr val="tx1"/>
                </a:solidFill>
                <a:latin typeface="+mn-lt"/>
                <a:ea typeface="+mn-ea"/>
                <a:cs typeface="+mn-cs"/>
              </a:rPr>
              <a:t>sigma_m</a:t>
            </a:r>
            <a:r>
              <a:rPr lang="en-US" sz="1200" kern="1200" dirty="0" smtClean="0">
                <a:solidFill>
                  <a:schemeClr val="tx1"/>
                </a:solidFill>
                <a:latin typeface="+mn-lt"/>
                <a:ea typeface="+mn-ea"/>
                <a:cs typeface="+mn-cs"/>
              </a:rPr>
              <a:t>}}\exp{ \left(   -\frac{2 \, \sin^2 \left(   \</a:t>
            </a:r>
            <a:r>
              <a:rPr lang="en-US" sz="1200" kern="1200" dirty="0" err="1" smtClean="0">
                <a:solidFill>
                  <a:schemeClr val="tx1"/>
                </a:solidFill>
                <a:latin typeface="+mn-lt"/>
                <a:ea typeface="+mn-ea"/>
                <a:cs typeface="+mn-cs"/>
              </a:rPr>
              <a:t>frac{\pi}{p}(x_a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x_b</a:t>
            </a:r>
            <a:r>
              <a:rPr lang="en-US" sz="1200" kern="1200" dirty="0" smtClean="0">
                <a:solidFill>
                  <a:schemeClr val="tx1"/>
                </a:solidFill>
                <a:latin typeface="+mn-lt"/>
                <a:ea typeface="+mn-ea"/>
                <a:cs typeface="+mn-cs"/>
              </a:rPr>
              <a:t>)\right) }{\sigma}\right)}</a:t>
            </a:r>
          </a:p>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kappa(h_a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h_b</a:t>
            </a:r>
            <a:r>
              <a:rPr lang="en-US" sz="1200" kern="1200" dirty="0" smtClean="0">
                <a:solidFill>
                  <a:schemeClr val="tx1"/>
                </a:solidFill>
                <a:latin typeface="+mn-lt"/>
                <a:ea typeface="+mn-ea"/>
                <a:cs typeface="+mn-cs"/>
              </a:rPr>
              <a:t>) = \kappa_1(t_a, </a:t>
            </a:r>
            <a:r>
              <a:rPr lang="en-US" sz="1200" kern="1200" dirty="0" err="1" smtClean="0">
                <a:solidFill>
                  <a:schemeClr val="tx1"/>
                </a:solidFill>
                <a:latin typeface="+mn-lt"/>
                <a:ea typeface="+mn-ea"/>
                <a:cs typeface="+mn-cs"/>
              </a:rPr>
              <a:t>t_b</a:t>
            </a:r>
            <a:r>
              <a:rPr lang="en-US" sz="1200" kern="1200" dirty="0" smtClean="0">
                <a:solidFill>
                  <a:schemeClr val="tx1"/>
                </a:solidFill>
                <a:latin typeface="+mn-lt"/>
                <a:ea typeface="+mn-ea"/>
                <a:cs typeface="+mn-cs"/>
              </a:rPr>
              <a:t>) \kappa_2(x_a, </a:t>
            </a:r>
            <a:r>
              <a:rPr lang="en-US" sz="1200" kern="1200" dirty="0" err="1" smtClean="0">
                <a:solidFill>
                  <a:schemeClr val="tx1"/>
                </a:solidFill>
                <a:latin typeface="+mn-lt"/>
                <a:ea typeface="+mn-ea"/>
                <a:cs typeface="+mn-cs"/>
              </a:rPr>
              <a:t>x_b</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\kappa_{\</a:t>
            </a:r>
            <a:r>
              <a:rPr lang="en-US" sz="1200" kern="1200" dirty="0" err="1" smtClean="0">
                <a:solidFill>
                  <a:schemeClr val="tx1"/>
                </a:solidFill>
                <a:latin typeface="+mn-lt"/>
                <a:ea typeface="+mn-ea"/>
                <a:cs typeface="+mn-cs"/>
              </a:rPr>
              <a:t>sigma_t}(x_a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x_b</a:t>
            </a:r>
            <a:r>
              <a:rPr lang="en-US" sz="1200" kern="1200" dirty="0" smtClean="0">
                <a:solidFill>
                  <a:schemeClr val="tx1"/>
                </a:solidFill>
                <a:latin typeface="+mn-lt"/>
                <a:ea typeface="+mn-ea"/>
                <a:cs typeface="+mn-cs"/>
              </a:rPr>
              <a:t>) = \frac{1}{\sqrt{2\pi \</a:t>
            </a:r>
            <a:r>
              <a:rPr lang="en-US" sz="1200" kern="1200" dirty="0" err="1" smtClean="0">
                <a:solidFill>
                  <a:schemeClr val="tx1"/>
                </a:solidFill>
                <a:latin typeface="+mn-lt"/>
                <a:ea typeface="+mn-ea"/>
                <a:cs typeface="+mn-cs"/>
              </a:rPr>
              <a:t>sigma_m</a:t>
            </a:r>
            <a:r>
              <a:rPr lang="en-US" sz="1200" kern="1200" dirty="0" smtClean="0">
                <a:solidFill>
                  <a:schemeClr val="tx1"/>
                </a:solidFill>
                <a:latin typeface="+mn-lt"/>
                <a:ea typeface="+mn-ea"/>
                <a:cs typeface="+mn-cs"/>
              </a:rPr>
              <a:t>}}\exp{ \left( - \frac{(t_a-t_b)^2}{2 \sigma_t^2 } \right)}</a:t>
            </a:r>
          </a:p>
          <a:p>
            <a:endParaRPr lang="en-US" dirty="0"/>
          </a:p>
        </p:txBody>
      </p:sp>
      <p:sp>
        <p:nvSpPr>
          <p:cNvPr id="4" name="Slide Number Placeholder 3"/>
          <p:cNvSpPr>
            <a:spLocks noGrp="1"/>
          </p:cNvSpPr>
          <p:nvPr>
            <p:ph type="sldNum" sz="quarter" idx="10"/>
          </p:nvPr>
        </p:nvSpPr>
        <p:spPr/>
        <p:txBody>
          <a:bodyPr/>
          <a:lstStyle/>
          <a:p>
            <a:fld id="{FBA6B326-1BFB-2141-9395-06BB15200D11}"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H(P_c</a:t>
            </a:r>
            <a:r>
              <a:rPr lang="en-US" sz="1200" kern="1200" dirty="0" smtClean="0">
                <a:solidFill>
                  <a:schemeClr val="tx1"/>
                </a:solidFill>
                <a:latin typeface="+mn-lt"/>
                <a:ea typeface="+mn-ea"/>
                <a:cs typeface="+mn-cs"/>
              </a:rPr>
              <a:t>) = -\log \left[ \</a:t>
            </a:r>
            <a:r>
              <a:rPr lang="en-US" sz="1200" kern="1200" dirty="0" err="1" smtClean="0">
                <a:solidFill>
                  <a:schemeClr val="tx1"/>
                </a:solidFill>
                <a:latin typeface="+mn-lt"/>
                <a:ea typeface="+mn-ea"/>
                <a:cs typeface="+mn-cs"/>
              </a:rPr>
              <a:t>frac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sum_{i</a:t>
            </a:r>
            <a:r>
              <a:rPr lang="en-US" sz="1200" kern="1200" dirty="0" smtClean="0">
                <a:solidFill>
                  <a:schemeClr val="tx1"/>
                </a:solidFill>
                <a:latin typeface="+mn-lt"/>
                <a:ea typeface="+mn-ea"/>
                <a:cs typeface="+mn-cs"/>
              </a:rPr>
              <a:t>=1}^N \</a:t>
            </a:r>
            <a:r>
              <a:rPr lang="en-US" sz="1200" kern="1200" dirty="0" err="1" smtClean="0">
                <a:solidFill>
                  <a:schemeClr val="tx1"/>
                </a:solidFill>
                <a:latin typeface="+mn-lt"/>
                <a:ea typeface="+mn-ea"/>
                <a:cs typeface="+mn-cs"/>
              </a:rPr>
              <a:t>sum_{j</a:t>
            </a:r>
            <a:r>
              <a:rPr lang="en-US" sz="1200" kern="1200" dirty="0" smtClean="0">
                <a:solidFill>
                  <a:schemeClr val="tx1"/>
                </a:solidFill>
                <a:latin typeface="+mn-lt"/>
                <a:ea typeface="+mn-ea"/>
                <a:cs typeface="+mn-cs"/>
              </a:rPr>
              <a:t>=1}^NG_{\sigma_t; </a:t>
            </a:r>
            <a:r>
              <a:rPr lang="en-US" sz="1200" kern="1200" dirty="0" err="1" smtClean="0">
                <a:solidFill>
                  <a:schemeClr val="tx1"/>
                </a:solidFill>
                <a:latin typeface="+mn-lt"/>
                <a:ea typeface="+mn-ea"/>
                <a:cs typeface="+mn-cs"/>
              </a:rPr>
              <a:t>P_c}(t_i-t_j</a:t>
            </a:r>
            <a:r>
              <a:rPr lang="en-US" sz="1200" kern="1200" dirty="0" smtClean="0">
                <a:solidFill>
                  <a:schemeClr val="tx1"/>
                </a:solidFill>
                <a:latin typeface="+mn-lt"/>
                <a:ea typeface="+mn-ea"/>
                <a:cs typeface="+mn-cs"/>
              </a:rPr>
              <a:t>) ) G_{\</a:t>
            </a:r>
            <a:r>
              <a:rPr lang="en-US" sz="1200" kern="1200" dirty="0" err="1" smtClean="0">
                <a:solidFill>
                  <a:schemeClr val="tx1"/>
                </a:solidFill>
                <a:latin typeface="+mn-lt"/>
                <a:ea typeface="+mn-ea"/>
                <a:cs typeface="+mn-cs"/>
              </a:rPr>
              <a:t>sigma_m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P_c}(x_i-x_j</a:t>
            </a:r>
            <a:r>
              <a:rPr lang="en-US" sz="1200" kern="1200" dirty="0" smtClean="0">
                <a:solidFill>
                  <a:schemeClr val="tx1"/>
                </a:solidFill>
                <a:latin typeface="+mn-lt"/>
                <a:ea typeface="+mn-ea"/>
                <a:cs typeface="+mn-cs"/>
              </a:rPr>
              <a:t>)  }{\left( \</a:t>
            </a:r>
            <a:r>
              <a:rPr lang="en-US" sz="1200" kern="1200" dirty="0" err="1" smtClean="0">
                <a:solidFill>
                  <a:schemeClr val="tx1"/>
                </a:solidFill>
                <a:latin typeface="+mn-lt"/>
                <a:ea typeface="+mn-ea"/>
                <a:cs typeface="+mn-cs"/>
              </a:rPr>
              <a:t>sum_{i</a:t>
            </a:r>
            <a:r>
              <a:rPr lang="en-US" sz="1200" kern="1200" dirty="0" smtClean="0">
                <a:solidFill>
                  <a:schemeClr val="tx1"/>
                </a:solidFill>
                <a:latin typeface="+mn-lt"/>
                <a:ea typeface="+mn-ea"/>
                <a:cs typeface="+mn-cs"/>
              </a:rPr>
              <a:t>=1}^N \</a:t>
            </a:r>
            <a:r>
              <a:rPr lang="en-US" sz="1200" kern="1200" dirty="0" err="1" smtClean="0">
                <a:solidFill>
                  <a:schemeClr val="tx1"/>
                </a:solidFill>
                <a:latin typeface="+mn-lt"/>
                <a:ea typeface="+mn-ea"/>
                <a:cs typeface="+mn-cs"/>
              </a:rPr>
              <a:t>sum_{j</a:t>
            </a:r>
            <a:r>
              <a:rPr lang="en-US" sz="1200" kern="1200" dirty="0" smtClean="0">
                <a:solidFill>
                  <a:schemeClr val="tx1"/>
                </a:solidFill>
                <a:latin typeface="+mn-lt"/>
                <a:ea typeface="+mn-ea"/>
                <a:cs typeface="+mn-cs"/>
              </a:rPr>
              <a:t>=1}^N G_{\</a:t>
            </a:r>
            <a:r>
              <a:rPr lang="en-US" sz="1200" kern="1200" dirty="0" err="1" smtClean="0">
                <a:solidFill>
                  <a:schemeClr val="tx1"/>
                </a:solidFill>
                <a:latin typeface="+mn-lt"/>
                <a:ea typeface="+mn-ea"/>
                <a:cs typeface="+mn-cs"/>
              </a:rPr>
              <a:t>sigma_t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P_c}(t_i-t_j</a:t>
            </a:r>
            <a:r>
              <a:rPr lang="en-US" sz="1200" kern="1200" dirty="0" smtClean="0">
                <a:solidFill>
                  <a:schemeClr val="tx1"/>
                </a:solidFill>
                <a:latin typeface="+mn-lt"/>
                <a:ea typeface="+mn-ea"/>
                <a:cs typeface="+mn-cs"/>
              </a:rPr>
              <a:t>) \right)}\right]</a:t>
            </a:r>
            <a:endParaRPr lang="en-US" dirty="0"/>
          </a:p>
        </p:txBody>
      </p:sp>
      <p:sp>
        <p:nvSpPr>
          <p:cNvPr id="4" name="Slide Number Placeholder 3"/>
          <p:cNvSpPr>
            <a:spLocks noGrp="1"/>
          </p:cNvSpPr>
          <p:nvPr>
            <p:ph type="sldNum" sz="quarter" idx="10"/>
          </p:nvPr>
        </p:nvSpPr>
        <p:spPr/>
        <p:txBody>
          <a:bodyPr/>
          <a:lstStyle/>
          <a:p>
            <a:fld id="{FBA6B326-1BFB-2141-9395-06BB15200D11}"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A6B326-1BFB-2141-9395-06BB15200D11}" type="slidenum">
              <a:rPr lang="en-US" smtClean="0"/>
              <a:pPr/>
              <a:t>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A6B326-1BFB-2141-9395-06BB15200D11}" type="slidenum">
              <a:rPr lang="en-US" smtClean="0"/>
              <a:pPr/>
              <a:t>34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y</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f(x</a:t>
            </a:r>
            <a:r>
              <a:rPr lang="en-US" sz="1200" kern="1200" dirty="0" smtClean="0">
                <a:solidFill>
                  <a:schemeClr val="tx1"/>
                </a:solidFill>
                <a:latin typeface="+mn-lt"/>
                <a:ea typeface="+mn-ea"/>
                <a:cs typeface="+mn-cs"/>
              </a:rPr>
              <a:t>) + \epsilon </a:t>
            </a:r>
            <a:endParaRPr lang="en-US" dirty="0"/>
          </a:p>
        </p:txBody>
      </p:sp>
      <p:sp>
        <p:nvSpPr>
          <p:cNvPr id="4" name="Slide Number Placeholder 3"/>
          <p:cNvSpPr>
            <a:spLocks noGrp="1"/>
          </p:cNvSpPr>
          <p:nvPr>
            <p:ph type="sldNum" sz="quarter" idx="10"/>
          </p:nvPr>
        </p:nvSpPr>
        <p:spPr/>
        <p:txBody>
          <a:bodyPr/>
          <a:lstStyle/>
          <a:p>
            <a:fld id="{FBA6B326-1BFB-2141-9395-06BB15200D11}" type="slidenum">
              <a:rPr lang="en-US" smtClean="0"/>
              <a:pPr/>
              <a:t>35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K_{\theta} = \beta \exp{}  \left\{ -\</a:t>
            </a:r>
            <a:r>
              <a:rPr lang="en-US" sz="1200" kern="1200" dirty="0" err="1" smtClean="0">
                <a:solidFill>
                  <a:schemeClr val="tx1"/>
                </a:solidFill>
                <a:latin typeface="+mn-lt"/>
                <a:ea typeface="+mn-ea"/>
                <a:cs typeface="+mn-cs"/>
              </a:rPr>
              <a:t>frac</a:t>
            </a:r>
            <a:r>
              <a:rPr lang="en-US" sz="1200" kern="1200" dirty="0" smtClean="0">
                <a:solidFill>
                  <a:schemeClr val="tx1"/>
                </a:solidFill>
                <a:latin typeface="+mn-lt"/>
                <a:ea typeface="+mn-ea"/>
                <a:cs typeface="+mn-cs"/>
              </a:rPr>
              <a:t>{ 2 \sin^2(w\pi(x_i-x_j))}{l^2} \right\}</a:t>
            </a:r>
            <a:endParaRPr lang="en-US" dirty="0"/>
          </a:p>
        </p:txBody>
      </p:sp>
      <p:sp>
        <p:nvSpPr>
          <p:cNvPr id="4" name="Slide Number Placeholder 3"/>
          <p:cNvSpPr>
            <a:spLocks noGrp="1"/>
          </p:cNvSpPr>
          <p:nvPr>
            <p:ph type="sldNum" sz="quarter" idx="10"/>
          </p:nvPr>
        </p:nvSpPr>
        <p:spPr/>
        <p:txBody>
          <a:bodyPr/>
          <a:lstStyle/>
          <a:p>
            <a:fld id="{FBA6B326-1BFB-2141-9395-06BB15200D11}" type="slidenum">
              <a:rPr lang="en-US" smtClean="0"/>
              <a:pPr/>
              <a:t>37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f</a:t>
            </a:r>
            <a:r>
              <a:rPr lang="en-US" sz="1200" kern="1200" dirty="0" smtClean="0">
                <a:solidFill>
                  <a:schemeClr val="tx1"/>
                </a:solidFill>
                <a:latin typeface="+mn-lt"/>
                <a:ea typeface="+mn-ea"/>
                <a:cs typeface="+mn-cs"/>
              </a:rPr>
              <a:t> | \theta \</a:t>
            </a:r>
            <a:r>
              <a:rPr lang="en-US" sz="1200" kern="1200" dirty="0" err="1" smtClean="0">
                <a:solidFill>
                  <a:schemeClr val="tx1"/>
                </a:solidFill>
                <a:latin typeface="+mn-lt"/>
                <a:ea typeface="+mn-ea"/>
                <a:cs typeface="+mn-cs"/>
              </a:rPr>
              <a:t>sim</a:t>
            </a:r>
            <a:r>
              <a:rPr lang="en-US" sz="1200" kern="1200" dirty="0" smtClean="0">
                <a:solidFill>
                  <a:schemeClr val="tx1"/>
                </a:solidFill>
                <a:latin typeface="+mn-lt"/>
                <a:ea typeface="+mn-ea"/>
                <a:cs typeface="+mn-cs"/>
              </a:rPr>
              <a:t> \exp \left\{ - \frac{1}{2} \| </a:t>
            </a:r>
            <a:r>
              <a:rPr lang="en-US" sz="1200" kern="1200" dirty="0" err="1" smtClean="0">
                <a:solidFill>
                  <a:schemeClr val="tx1"/>
                </a:solidFill>
                <a:latin typeface="+mn-lt"/>
                <a:ea typeface="+mn-ea"/>
                <a:cs typeface="+mn-cs"/>
              </a:rPr>
              <a:t>f</a:t>
            </a:r>
            <a:r>
              <a:rPr lang="en-US" sz="1200" kern="1200" dirty="0" smtClean="0">
                <a:solidFill>
                  <a:schemeClr val="tx1"/>
                </a:solidFill>
                <a:latin typeface="+mn-lt"/>
                <a:ea typeface="+mn-ea"/>
                <a:cs typeface="+mn-cs"/>
              </a:rPr>
              <a:t> \|^2_{K_{\theta}}\right\}</a:t>
            </a:r>
          </a:p>
          <a:p>
            <a:r>
              <a:rPr lang="en-US" sz="1200" kern="1200" dirty="0" err="1" smtClean="0">
                <a:solidFill>
                  <a:schemeClr val="tx1"/>
                </a:solidFill>
                <a:latin typeface="+mn-lt"/>
                <a:ea typeface="+mn-ea"/>
                <a:cs typeface="+mn-cs"/>
              </a:rPr>
              <a:t>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sim</a:t>
            </a:r>
            <a:r>
              <a:rPr lang="en-US" sz="1200" kern="1200" dirty="0" smtClean="0">
                <a:solidFill>
                  <a:schemeClr val="tx1"/>
                </a:solidFill>
                <a:latin typeface="+mn-lt"/>
                <a:ea typeface="+mn-ea"/>
                <a:cs typeface="+mn-cs"/>
              </a:rPr>
              <a:t> N( </a:t>
            </a:r>
            <a:r>
              <a:rPr lang="en-US" sz="1200" kern="1200" dirty="0" err="1" smtClean="0">
                <a:solidFill>
                  <a:schemeClr val="tx1"/>
                </a:solidFill>
                <a:latin typeface="+mn-lt"/>
                <a:ea typeface="+mn-ea"/>
                <a:cs typeface="+mn-cs"/>
              </a:rPr>
              <a:t>f(x</a:t>
            </a:r>
            <a:r>
              <a:rPr lang="en-US" sz="1200" kern="1200" dirty="0" smtClean="0">
                <a:solidFill>
                  <a:schemeClr val="tx1"/>
                </a:solidFill>
                <a:latin typeface="+mn-lt"/>
                <a:ea typeface="+mn-ea"/>
                <a:cs typeface="+mn-cs"/>
              </a:rPr>
              <a:t>), \sigma^2 )</a:t>
            </a:r>
          </a:p>
          <a:p>
            <a:endParaRPr lang="en-US" dirty="0"/>
          </a:p>
        </p:txBody>
      </p:sp>
      <p:sp>
        <p:nvSpPr>
          <p:cNvPr id="4" name="Slide Number Placeholder 3"/>
          <p:cNvSpPr>
            <a:spLocks noGrp="1"/>
          </p:cNvSpPr>
          <p:nvPr>
            <p:ph type="sldNum" sz="quarter" idx="10"/>
          </p:nvPr>
        </p:nvSpPr>
        <p:spPr/>
        <p:txBody>
          <a:bodyPr/>
          <a:lstStyle/>
          <a:p>
            <a:fld id="{FBA6B326-1BFB-2141-9395-06BB15200D11}" type="slidenum">
              <a:rPr lang="en-US" smtClean="0"/>
              <a:pPr/>
              <a:t>38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\theta^\star,\sigma^\star =  \</a:t>
            </a:r>
            <a:r>
              <a:rPr lang="en-US" sz="1200" kern="1200" dirty="0" err="1" smtClean="0">
                <a:solidFill>
                  <a:schemeClr val="tx1"/>
                </a:solidFill>
                <a:latin typeface="+mn-lt"/>
                <a:ea typeface="+mn-ea"/>
                <a:cs typeface="+mn-cs"/>
              </a:rPr>
              <a:t>arg</a:t>
            </a:r>
            <a:r>
              <a:rPr lang="en-US" sz="1200" kern="1200" dirty="0" smtClean="0">
                <a:solidFill>
                  <a:schemeClr val="tx1"/>
                </a:solidFill>
                <a:latin typeface="+mn-lt"/>
                <a:ea typeface="+mn-ea"/>
                <a:cs typeface="+mn-cs"/>
              </a:rPr>
              <a:t>\max\left[ \log [ </a:t>
            </a:r>
            <a:r>
              <a:rPr lang="en-US" sz="1200" kern="1200" dirty="0" err="1" smtClean="0">
                <a:solidFill>
                  <a:schemeClr val="tx1"/>
                </a:solidFill>
                <a:latin typeface="+mn-lt"/>
                <a:ea typeface="+mn-ea"/>
                <a:cs typeface="+mn-cs"/>
              </a:rPr>
              <a:t>Pr(y|x</a:t>
            </a:r>
            <a:r>
              <a:rPr lang="en-US" sz="1200" kern="1200" dirty="0" smtClean="0">
                <a:solidFill>
                  <a:schemeClr val="tx1"/>
                </a:solidFill>
                <a:latin typeface="+mn-lt"/>
                <a:ea typeface="+mn-ea"/>
                <a:cs typeface="+mn-cs"/>
              </a:rPr>
              <a:t>;\theta,\sigma) ]\right]</a:t>
            </a:r>
          </a:p>
          <a:p>
            <a:r>
              <a:rPr lang="en-US" sz="1200" kern="1200" dirty="0" smtClean="0">
                <a:solidFill>
                  <a:schemeClr val="tx1"/>
                </a:solidFill>
                <a:latin typeface="+mn-lt"/>
                <a:ea typeface="+mn-ea"/>
                <a:cs typeface="+mn-cs"/>
              </a:rPr>
              <a:t>\log </a:t>
            </a:r>
            <a:r>
              <a:rPr lang="en-US" sz="1200" kern="1200" dirty="0" err="1" smtClean="0">
                <a:solidFill>
                  <a:schemeClr val="tx1"/>
                </a:solidFill>
                <a:latin typeface="+mn-lt"/>
                <a:ea typeface="+mn-ea"/>
                <a:cs typeface="+mn-cs"/>
              </a:rPr>
              <a:t>Pr(y|x</a:t>
            </a:r>
            <a:r>
              <a:rPr lang="en-US" sz="1200" kern="1200" dirty="0" smtClean="0">
                <a:solidFill>
                  <a:schemeClr val="tx1"/>
                </a:solidFill>
                <a:latin typeface="+mn-lt"/>
                <a:ea typeface="+mn-ea"/>
                <a:cs typeface="+mn-cs"/>
              </a:rPr>
              <a:t>;\theta, \sigma) =  \log \</a:t>
            </a:r>
            <a:r>
              <a:rPr lang="en-US" sz="1200" kern="1200" dirty="0" err="1" smtClean="0">
                <a:solidFill>
                  <a:schemeClr val="tx1"/>
                </a:solidFill>
                <a:latin typeface="+mn-lt"/>
                <a:ea typeface="+mn-ea"/>
                <a:cs typeface="+mn-cs"/>
              </a:rPr>
              <a:t>int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Pr(y|f,x</a:t>
            </a:r>
            <a:r>
              <a:rPr lang="en-US" sz="1200" kern="1200" dirty="0" smtClean="0">
                <a:solidFill>
                  <a:schemeClr val="tx1"/>
                </a:solidFill>
                <a:latin typeface="+mn-lt"/>
                <a:ea typeface="+mn-ea"/>
                <a:cs typeface="+mn-cs"/>
              </a:rPr>
              <a:t>;\theta, \sigma)  </a:t>
            </a:r>
            <a:r>
              <a:rPr lang="en-US" sz="1200" kern="1200" dirty="0" err="1" smtClean="0">
                <a:solidFill>
                  <a:schemeClr val="tx1"/>
                </a:solidFill>
                <a:latin typeface="+mn-lt"/>
                <a:ea typeface="+mn-ea"/>
                <a:cs typeface="+mn-cs"/>
              </a:rPr>
              <a:t>Pr(f</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a:t>
            </a:r>
            <a:r>
              <a:rPr lang="en-US" sz="1200" kern="1200" dirty="0" smtClean="0">
                <a:solidFill>
                  <a:schemeClr val="tx1"/>
                </a:solidFill>
                <a:latin typeface="+mn-lt"/>
                <a:ea typeface="+mn-ea"/>
                <a:cs typeface="+mn-cs"/>
              </a:rPr>
              <a:t>; \theta, \sigma)</a:t>
            </a:r>
          </a:p>
          <a:p>
            <a:r>
              <a:rPr lang="en-US" sz="1200" kern="1200" dirty="0" smtClean="0">
                <a:solidFill>
                  <a:schemeClr val="tx1"/>
                </a:solidFill>
                <a:latin typeface="+mn-lt"/>
                <a:ea typeface="+mn-ea"/>
                <a:cs typeface="+mn-cs"/>
              </a:rPr>
              <a:t>= \frac{1}{2}y^T(K+\sigma^2)^{-1} </a:t>
            </a:r>
            <a:r>
              <a:rPr lang="en-US" sz="1200" kern="1200" dirty="0" err="1" smtClean="0">
                <a:solidFill>
                  <a:schemeClr val="tx1"/>
                </a:solidFill>
                <a:latin typeface="+mn-lt"/>
                <a:ea typeface="+mn-ea"/>
                <a:cs typeface="+mn-cs"/>
              </a:rPr>
              <a:t>y</a:t>
            </a:r>
            <a:r>
              <a:rPr lang="en-US" sz="1200" kern="1200" dirty="0" smtClean="0">
                <a:solidFill>
                  <a:schemeClr val="tx1"/>
                </a:solidFill>
                <a:latin typeface="+mn-lt"/>
                <a:ea typeface="+mn-ea"/>
                <a:cs typeface="+mn-cs"/>
              </a:rPr>
              <a:t> - \frac{1}{2} \log | K   + \sigma^2 |^{-1} \\-\frac{n}{2} \log{2 \pi} </a:t>
            </a:r>
          </a:p>
        </p:txBody>
      </p:sp>
      <p:sp>
        <p:nvSpPr>
          <p:cNvPr id="4" name="Slide Number Placeholder 3"/>
          <p:cNvSpPr>
            <a:spLocks noGrp="1"/>
          </p:cNvSpPr>
          <p:nvPr>
            <p:ph type="sldNum" sz="quarter" idx="10"/>
          </p:nvPr>
        </p:nvSpPr>
        <p:spPr/>
        <p:txBody>
          <a:bodyPr/>
          <a:lstStyle/>
          <a:p>
            <a:fld id="{FBA6B326-1BFB-2141-9395-06BB15200D11}" type="slidenum">
              <a:rPr lang="en-US" smtClean="0"/>
              <a:pPr/>
              <a:t>39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frac{\partial}{\partial\theta_j}\log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Pr(y|x</a:t>
            </a:r>
            <a:r>
              <a:rPr lang="en-US" sz="1200" kern="1200" dirty="0" smtClean="0">
                <a:solidFill>
                  <a:schemeClr val="tx1"/>
                </a:solidFill>
                <a:latin typeface="+mn-lt"/>
                <a:ea typeface="+mn-ea"/>
                <a:cs typeface="+mn-cs"/>
              </a:rPr>
              <a:t>; \theta, \sigma) =\</a:t>
            </a:r>
            <a:r>
              <a:rPr lang="en-US" sz="1200" kern="1200" dirty="0" err="1" smtClean="0">
                <a:solidFill>
                  <a:schemeClr val="tx1"/>
                </a:solidFill>
                <a:latin typeface="+mn-lt"/>
                <a:ea typeface="+mn-ea"/>
                <a:cs typeface="+mn-cs"/>
              </a:rPr>
              <a:t>text{Tr}\left(\left(\alpha\alpha^T</a:t>
            </a:r>
            <a:r>
              <a:rPr lang="en-US" sz="1200" kern="1200" dirty="0" smtClean="0">
                <a:solidFill>
                  <a:schemeClr val="tx1"/>
                </a:solidFill>
                <a:latin typeface="+mn-lt"/>
                <a:ea typeface="+mn-ea"/>
                <a:cs typeface="+mn-cs"/>
              </a:rPr>
              <a:t> - K_\sigma^{-1}\right)\frac{\partial{K_\sigma}}{\partial\theta_j}\right)</a:t>
            </a:r>
          </a:p>
          <a:p>
            <a:r>
              <a:rPr lang="en-US" sz="1200" kern="1200" dirty="0" smtClean="0">
                <a:solidFill>
                  <a:schemeClr val="tx1"/>
                </a:solidFill>
                <a:latin typeface="+mn-lt"/>
                <a:ea typeface="+mn-ea"/>
                <a:cs typeface="+mn-cs"/>
              </a:rPr>
              <a:t>where $K_\sigma=K+\sigma^2 I$ and $\alpha = K_\sigma^{-1}\,y$</a:t>
            </a:r>
          </a:p>
          <a:p>
            <a:r>
              <a:rPr lang="en-US" sz="1200" kern="1200" dirty="0" smtClean="0">
                <a:solidFill>
                  <a:schemeClr val="tx1"/>
                </a:solidFill>
                <a:latin typeface="+mn-lt"/>
                <a:ea typeface="+mn-ea"/>
                <a:cs typeface="+mn-cs"/>
              </a:rPr>
              <a:t>$\theta,\sigma=\</a:t>
            </a:r>
            <a:r>
              <a:rPr lang="en-US" sz="1200" kern="1200" dirty="0" err="1" smtClean="0">
                <a:solidFill>
                  <a:schemeClr val="tx1"/>
                </a:solidFill>
                <a:latin typeface="+mn-lt"/>
                <a:ea typeface="+mn-ea"/>
                <a:cs typeface="+mn-cs"/>
              </a:rPr>
              <a:t>underset{\,\,\,\,\,\,\theta,\sigma}\arg</a:t>
            </a:r>
            <a:r>
              <a:rPr lang="en-US" sz="1200" kern="1200" dirty="0" smtClean="0">
                <a:solidFill>
                  <a:schemeClr val="tx1"/>
                </a:solidFill>
                <a:latin typeface="+mn-lt"/>
                <a:ea typeface="+mn-ea"/>
                <a:cs typeface="+mn-cs"/>
              </a:rPr>
              <a:t> \! \min \</a:t>
            </a:r>
            <a:r>
              <a:rPr lang="en-US" sz="1200" kern="1200" dirty="0" err="1" smtClean="0">
                <a:solidFill>
                  <a:schemeClr val="tx1"/>
                </a:solidFill>
                <a:latin typeface="+mn-lt"/>
                <a:ea typeface="+mn-ea"/>
                <a:cs typeface="+mn-cs"/>
              </a:rPr>
              <a:t>sum_{i</a:t>
            </a:r>
            <a:r>
              <a:rPr lang="en-US" sz="1200" kern="1200" dirty="0" smtClean="0">
                <a:solidFill>
                  <a:schemeClr val="tx1"/>
                </a:solidFill>
                <a:latin typeface="+mn-lt"/>
                <a:ea typeface="+mn-ea"/>
                <a:cs typeface="+mn-cs"/>
              </a:rPr>
              <a:t>=1}^{n} (y_i-\hat{f}_{-i}(x_i))^2 $where $\hat{f}_{-1}$ is defined as the posterior mean given the data $\{</a:t>
            </a:r>
            <a:r>
              <a:rPr lang="en-US" sz="1200" kern="1200" dirty="0" err="1" smtClean="0">
                <a:solidFill>
                  <a:schemeClr val="tx1"/>
                </a:solidFill>
                <a:latin typeface="+mn-lt"/>
                <a:ea typeface="+mn-ea"/>
                <a:cs typeface="+mn-cs"/>
              </a:rPr>
              <a:t>x_i,y_i</a:t>
            </a:r>
            <a:r>
              <a:rPr lang="en-US" sz="1200" kern="1200" dirty="0" smtClean="0">
                <a:solidFill>
                  <a:schemeClr val="tx1"/>
                </a:solidFill>
                <a:latin typeface="+mn-lt"/>
                <a:ea typeface="+mn-ea"/>
                <a:cs typeface="+mn-cs"/>
              </a:rPr>
              <a:t>\}$ in which the subscript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means </a:t>
            </a:r>
            <a:r>
              <a:rPr lang="en-US" sz="1200" kern="1200" dirty="0" err="1" smtClean="0">
                <a:solidFill>
                  <a:schemeClr val="tx1"/>
                </a:solidFill>
                <a:latin typeface="+mn-lt"/>
                <a:ea typeface="+mn-ea"/>
                <a:cs typeface="+mn-cs"/>
              </a:rPr>
              <a:t>allbut</a:t>
            </a:r>
            <a:r>
              <a:rPr lang="en-US" sz="1200" kern="1200" dirty="0" smtClean="0">
                <a:solidFill>
                  <a:schemeClr val="tx1"/>
                </a:solidFill>
                <a:latin typeface="+mn-lt"/>
                <a:ea typeface="+mn-ea"/>
                <a:cs typeface="+mn-cs"/>
              </a:rPr>
              <a:t> the $</a:t>
            </a:r>
            <a:r>
              <a:rPr lang="en-US" sz="1200" kern="1200" dirty="0" err="1" smtClean="0">
                <a:solidFill>
                  <a:schemeClr val="tx1"/>
                </a:solidFill>
                <a:latin typeface="+mn-lt"/>
                <a:ea typeface="+mn-ea"/>
                <a:cs typeface="+mn-cs"/>
              </a:rPr>
              <a:t>i$th</a:t>
            </a:r>
            <a:r>
              <a:rPr lang="en-US" sz="1200" kern="1200" dirty="0" smtClean="0">
                <a:solidFill>
                  <a:schemeClr val="tx1"/>
                </a:solidFill>
                <a:latin typeface="+mn-lt"/>
                <a:ea typeface="+mn-ea"/>
                <a:cs typeface="+mn-cs"/>
              </a:rPr>
              <a:t> sample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A6B326-1BFB-2141-9395-06BB15200D11}" type="slidenum">
              <a:rPr lang="en-US" smtClean="0"/>
              <a:pPr/>
              <a:t>41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forget to explain PDM</a:t>
            </a:r>
          </a:p>
          <a:p>
            <a:endParaRPr lang="en-US" dirty="0" smtClean="0"/>
          </a:p>
          <a:p>
            <a:r>
              <a:rPr lang="en-US" sz="1200" kern="1200" dirty="0" err="1" smtClean="0">
                <a:solidFill>
                  <a:schemeClr val="tx1"/>
                </a:solidFill>
                <a:latin typeface="+mn-lt"/>
                <a:ea typeface="+mn-ea"/>
                <a:cs typeface="+mn-cs"/>
              </a:rPr>
              <a:t>y\sim</a:t>
            </a:r>
            <a:r>
              <a:rPr lang="en-US" sz="1200" kern="1200" dirty="0" smtClean="0">
                <a:solidFill>
                  <a:schemeClr val="tx1"/>
                </a:solidFill>
                <a:latin typeface="+mn-lt"/>
                <a:ea typeface="+mn-ea"/>
                <a:cs typeface="+mn-cs"/>
              </a:rPr>
              <a:t> N(a\sin{(wx+\phi_1)}+b\cos{(wx+\phi_2), \sigma^2})</a:t>
            </a:r>
            <a:endParaRPr lang="en-US" dirty="0" smtClean="0"/>
          </a:p>
          <a:p>
            <a:endParaRPr lang="en-US" dirty="0"/>
          </a:p>
        </p:txBody>
      </p:sp>
      <p:sp>
        <p:nvSpPr>
          <p:cNvPr id="4" name="Slide Number Placeholder 3"/>
          <p:cNvSpPr>
            <a:spLocks noGrp="1"/>
          </p:cNvSpPr>
          <p:nvPr>
            <p:ph type="sldNum" sz="quarter" idx="10"/>
          </p:nvPr>
        </p:nvSpPr>
        <p:spPr/>
        <p:txBody>
          <a:bodyPr/>
          <a:lstStyle/>
          <a:p>
            <a:fld id="{FBA6B326-1BFB-2141-9395-06BB15200D11}"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011E091-2073-F44F-9048-6FF472B6354D}" type="slidenum">
              <a:rPr lang="en-US"/>
              <a:pPr/>
              <a:t>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forget to explain PDM</a:t>
            </a:r>
          </a:p>
          <a:p>
            <a:endParaRPr lang="en-US" dirty="0" smtClean="0"/>
          </a:p>
          <a:p>
            <a:r>
              <a:rPr lang="en-US" sz="1200" kern="1200" dirty="0" err="1" smtClean="0">
                <a:solidFill>
                  <a:schemeClr val="tx1"/>
                </a:solidFill>
                <a:latin typeface="+mn-lt"/>
                <a:ea typeface="+mn-ea"/>
                <a:cs typeface="+mn-cs"/>
              </a:rPr>
              <a:t>y\sim</a:t>
            </a:r>
            <a:r>
              <a:rPr lang="en-US" sz="1200" kern="1200" dirty="0" smtClean="0">
                <a:solidFill>
                  <a:schemeClr val="tx1"/>
                </a:solidFill>
                <a:latin typeface="+mn-lt"/>
                <a:ea typeface="+mn-ea"/>
                <a:cs typeface="+mn-cs"/>
              </a:rPr>
              <a:t> N(a\sin{(wx+\phi_1)}+b\cos{(wx+\phi_2), \sigma^2})</a:t>
            </a:r>
            <a:endParaRPr lang="en-US" dirty="0" smtClean="0"/>
          </a:p>
          <a:p>
            <a:endParaRPr lang="en-US" dirty="0"/>
          </a:p>
        </p:txBody>
      </p:sp>
      <p:sp>
        <p:nvSpPr>
          <p:cNvPr id="4" name="Slide Number Placeholder 3"/>
          <p:cNvSpPr>
            <a:spLocks noGrp="1"/>
          </p:cNvSpPr>
          <p:nvPr>
            <p:ph type="sldNum" sz="quarter" idx="10"/>
          </p:nvPr>
        </p:nvSpPr>
        <p:spPr/>
        <p:txBody>
          <a:bodyPr/>
          <a:lstStyle/>
          <a:p>
            <a:fld id="{FBA6B326-1BFB-2141-9395-06BB15200D11}" type="slidenum">
              <a:rPr lang="en-US" smtClean="0"/>
              <a:pPr/>
              <a:t>45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$\sigma^2 = \</a:t>
            </a:r>
            <a:r>
              <a:rPr lang="en-US" sz="1200" kern="1200" dirty="0" err="1" smtClean="0">
                <a:solidFill>
                  <a:schemeClr val="tx1"/>
                </a:solidFill>
                <a:latin typeface="+mn-lt"/>
                <a:ea typeface="+mn-ea"/>
                <a:cs typeface="+mn-cs"/>
              </a:rPr>
              <a:t>frac</a:t>
            </a:r>
            <a:r>
              <a:rPr lang="en-US" sz="1200" kern="1200" dirty="0" smtClean="0">
                <a:solidFill>
                  <a:schemeClr val="tx1"/>
                </a:solidFill>
                <a:latin typeface="+mn-lt"/>
                <a:ea typeface="+mn-ea"/>
                <a:cs typeface="+mn-cs"/>
              </a:rPr>
              <a:t>{\sum (x_i-\hat{x})^2}{N-1} $</a:t>
            </a:r>
            <a:endParaRPr lang="en-US" dirty="0"/>
          </a:p>
        </p:txBody>
      </p:sp>
      <p:sp>
        <p:nvSpPr>
          <p:cNvPr id="4" name="Slide Number Placeholder 3"/>
          <p:cNvSpPr>
            <a:spLocks noGrp="1"/>
          </p:cNvSpPr>
          <p:nvPr>
            <p:ph type="sldNum" sz="quarter" idx="10"/>
          </p:nvPr>
        </p:nvSpPr>
        <p:spPr/>
        <p:txBody>
          <a:bodyPr/>
          <a:lstStyle/>
          <a:p>
            <a:fld id="{FBA6B326-1BFB-2141-9395-06BB15200D11}"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P_{LS}(w</a:t>
            </a:r>
            <a:r>
              <a:rPr lang="en-US" sz="1200" kern="1200" dirty="0" smtClean="0">
                <a:solidFill>
                  <a:schemeClr val="tx1"/>
                </a:solidFill>
                <a:latin typeface="+mn-lt"/>
                <a:ea typeface="+mn-ea"/>
                <a:cs typeface="+mn-cs"/>
              </a:rPr>
              <a:t>) = \frac{1}{2} \left\{ \</a:t>
            </a:r>
            <a:r>
              <a:rPr lang="en-US" sz="1200" kern="1200" dirty="0" err="1" smtClean="0">
                <a:solidFill>
                  <a:schemeClr val="tx1"/>
                </a:solidFill>
                <a:latin typeface="+mn-lt"/>
                <a:ea typeface="+mn-ea"/>
                <a:cs typeface="+mn-cs"/>
              </a:rPr>
              <a:t>frac</a:t>
            </a:r>
            <a:r>
              <a:rPr lang="en-US" sz="1200" kern="1200" dirty="0" smtClean="0">
                <a:solidFill>
                  <a:schemeClr val="tx1"/>
                </a:solidFill>
                <a:latin typeface="+mn-lt"/>
                <a:ea typeface="+mn-ea"/>
                <a:cs typeface="+mn-cs"/>
              </a:rPr>
              <a:t>{[\sum </a:t>
            </a:r>
            <a:r>
              <a:rPr lang="en-US" sz="1200" kern="1200" dirty="0" err="1" smtClean="0">
                <a:solidFill>
                  <a:schemeClr val="tx1"/>
                </a:solidFill>
                <a:latin typeface="+mn-lt"/>
                <a:ea typeface="+mn-ea"/>
                <a:cs typeface="+mn-cs"/>
              </a:rPr>
              <a:t>y_i</a:t>
            </a:r>
            <a:r>
              <a:rPr lang="en-US" sz="1200" kern="1200" dirty="0" smtClean="0">
                <a:solidFill>
                  <a:schemeClr val="tx1"/>
                </a:solidFill>
                <a:latin typeface="+mn-lt"/>
                <a:ea typeface="+mn-ea"/>
                <a:cs typeface="+mn-cs"/>
              </a:rPr>
              <a:t> \cos(\eta_j)]^2}{\sum \cos^2(\eta_j)}+\frac{[\sum </a:t>
            </a:r>
            <a:r>
              <a:rPr lang="en-US" sz="1200" kern="1200" dirty="0" err="1" smtClean="0">
                <a:solidFill>
                  <a:schemeClr val="tx1"/>
                </a:solidFill>
                <a:latin typeface="+mn-lt"/>
                <a:ea typeface="+mn-ea"/>
                <a:cs typeface="+mn-cs"/>
              </a:rPr>
              <a:t>y_i</a:t>
            </a:r>
            <a:r>
              <a:rPr lang="en-US" sz="1200" kern="1200" dirty="0" smtClean="0">
                <a:solidFill>
                  <a:schemeClr val="tx1"/>
                </a:solidFill>
                <a:latin typeface="+mn-lt"/>
                <a:ea typeface="+mn-ea"/>
                <a:cs typeface="+mn-cs"/>
              </a:rPr>
              <a:t> \sin(\eta_j)]^2}{\sum \sin^2(\eta_j)}\right\}</a:t>
            </a:r>
          </a:p>
          <a:p>
            <a:endParaRPr lang="en-US" dirty="0"/>
          </a:p>
        </p:txBody>
      </p:sp>
      <p:sp>
        <p:nvSpPr>
          <p:cNvPr id="4" name="Slide Number Placeholder 3"/>
          <p:cNvSpPr>
            <a:spLocks noGrp="1"/>
          </p:cNvSpPr>
          <p:nvPr>
            <p:ph type="sldNum" sz="quarter" idx="10"/>
          </p:nvPr>
        </p:nvSpPr>
        <p:spPr/>
        <p:txBody>
          <a:bodyPr/>
          <a:lstStyle/>
          <a:p>
            <a:fld id="{FBA6B326-1BFB-2141-9395-06BB15200D11}"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A6B326-1BFB-2141-9395-06BB15200D11}"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IMAGES OF LIGHTCURVES</a:t>
            </a:r>
            <a:endParaRPr lang="en-US" dirty="0"/>
          </a:p>
        </p:txBody>
      </p:sp>
      <p:sp>
        <p:nvSpPr>
          <p:cNvPr id="4" name="Slide Number Placeholder 3"/>
          <p:cNvSpPr>
            <a:spLocks noGrp="1"/>
          </p:cNvSpPr>
          <p:nvPr>
            <p:ph type="sldNum" sz="quarter" idx="10"/>
          </p:nvPr>
        </p:nvSpPr>
        <p:spPr/>
        <p:txBody>
          <a:bodyPr/>
          <a:lstStyle/>
          <a:p>
            <a:fld id="{FBA6B326-1BFB-2141-9395-06BB15200D11}"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ADD IMAGES OF LIGHTCURVES</a:t>
            </a:r>
            <a:endParaRPr lang="en-US"/>
          </a:p>
        </p:txBody>
      </p:sp>
      <p:sp>
        <p:nvSpPr>
          <p:cNvPr id="4" name="Slide Number Placeholder 3"/>
          <p:cNvSpPr>
            <a:spLocks noGrp="1"/>
          </p:cNvSpPr>
          <p:nvPr>
            <p:ph type="sldNum" sz="quarter" idx="10"/>
          </p:nvPr>
        </p:nvSpPr>
        <p:spPr/>
        <p:txBody>
          <a:bodyPr/>
          <a:lstStyle/>
          <a:p>
            <a:fld id="{FBA6B326-1BFB-2141-9395-06BB15200D11}"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ADD IMAGES OF LIGHTCURVES</a:t>
            </a:r>
            <a:endParaRPr lang="en-US"/>
          </a:p>
        </p:txBody>
      </p:sp>
      <p:sp>
        <p:nvSpPr>
          <p:cNvPr id="4" name="Slide Number Placeholder 3"/>
          <p:cNvSpPr>
            <a:spLocks noGrp="1"/>
          </p:cNvSpPr>
          <p:nvPr>
            <p:ph type="sldNum" sz="quarter" idx="10"/>
          </p:nvPr>
        </p:nvSpPr>
        <p:spPr/>
        <p:txBody>
          <a:bodyPr/>
          <a:lstStyle/>
          <a:p>
            <a:fld id="{FBA6B326-1BFB-2141-9395-06BB15200D11}"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  The slot size defines the time lag resolution of </a:t>
            </a:r>
            <a:r>
              <a:rPr lang="en-US" sz="1200" dirty="0" err="1" smtClean="0"/>
              <a:t>correntropy</a:t>
            </a:r>
            <a:r>
              <a:rPr lang="en-US" sz="1200" dirty="0" smtClean="0"/>
              <a:t>. If it is set too small, it will be harder to satisfy condition. If it is set too large short periods may not be found. </a:t>
            </a:r>
            <a:endParaRPr lang="en-US" dirty="0"/>
          </a:p>
        </p:txBody>
      </p:sp>
      <p:sp>
        <p:nvSpPr>
          <p:cNvPr id="4" name="Slide Number Placeholder 3"/>
          <p:cNvSpPr>
            <a:spLocks noGrp="1"/>
          </p:cNvSpPr>
          <p:nvPr>
            <p:ph type="sldNum" sz="quarter" idx="10"/>
          </p:nvPr>
        </p:nvSpPr>
        <p:spPr/>
        <p:txBody>
          <a:bodyPr/>
          <a:lstStyle/>
          <a:p>
            <a:fld id="{FBA6B326-1BFB-2141-9395-06BB15200D11}"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AAS-HEAD Sept 2011</a:t>
            </a:r>
            <a:endParaRPr lang="en-US"/>
          </a:p>
        </p:txBody>
      </p:sp>
      <p:sp>
        <p:nvSpPr>
          <p:cNvPr id="5" name="Footer Placeholder 4"/>
          <p:cNvSpPr>
            <a:spLocks noGrp="1"/>
          </p:cNvSpPr>
          <p:nvPr>
            <p:ph type="ftr" sz="quarter" idx="11"/>
          </p:nvPr>
        </p:nvSpPr>
        <p:spPr/>
        <p:txBody>
          <a:bodyPr/>
          <a:lstStyle/>
          <a:p>
            <a:r>
              <a:rPr lang="en-US" smtClean="0"/>
              <a:t>Pavlos Protopapas</a:t>
            </a:r>
            <a:endParaRPr lang="en-US"/>
          </a:p>
        </p:txBody>
      </p:sp>
      <p:sp>
        <p:nvSpPr>
          <p:cNvPr id="6" name="Slide Number Placeholder 5"/>
          <p:cNvSpPr>
            <a:spLocks noGrp="1"/>
          </p:cNvSpPr>
          <p:nvPr>
            <p:ph type="sldNum" sz="quarter" idx="12"/>
          </p:nvPr>
        </p:nvSpPr>
        <p:spPr/>
        <p:txBody>
          <a:bodyPr/>
          <a:lstStyle/>
          <a:p>
            <a:fld id="{5B7448ED-F6BA-0741-A8F0-FACF697F19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AAS-HEAD Sept 2011</a:t>
            </a:r>
            <a:endParaRPr lang="en-US"/>
          </a:p>
        </p:txBody>
      </p:sp>
      <p:sp>
        <p:nvSpPr>
          <p:cNvPr id="5" name="Footer Placeholder 4"/>
          <p:cNvSpPr>
            <a:spLocks noGrp="1"/>
          </p:cNvSpPr>
          <p:nvPr>
            <p:ph type="ftr" sz="quarter" idx="11"/>
          </p:nvPr>
        </p:nvSpPr>
        <p:spPr/>
        <p:txBody>
          <a:bodyPr/>
          <a:lstStyle/>
          <a:p>
            <a:r>
              <a:rPr lang="en-US" smtClean="0"/>
              <a:t>Pavlos Protopapas</a:t>
            </a:r>
            <a:endParaRPr lang="en-US"/>
          </a:p>
        </p:txBody>
      </p:sp>
      <p:sp>
        <p:nvSpPr>
          <p:cNvPr id="6" name="Slide Number Placeholder 5"/>
          <p:cNvSpPr>
            <a:spLocks noGrp="1"/>
          </p:cNvSpPr>
          <p:nvPr>
            <p:ph type="sldNum" sz="quarter" idx="12"/>
          </p:nvPr>
        </p:nvSpPr>
        <p:spPr/>
        <p:txBody>
          <a:bodyPr/>
          <a:lstStyle/>
          <a:p>
            <a:fld id="{5B7448ED-F6BA-0741-A8F0-FACF697F19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AAS-HEAD Sept 2011</a:t>
            </a:r>
            <a:endParaRPr lang="en-US"/>
          </a:p>
        </p:txBody>
      </p:sp>
      <p:sp>
        <p:nvSpPr>
          <p:cNvPr id="5" name="Footer Placeholder 4"/>
          <p:cNvSpPr>
            <a:spLocks noGrp="1"/>
          </p:cNvSpPr>
          <p:nvPr>
            <p:ph type="ftr" sz="quarter" idx="11"/>
          </p:nvPr>
        </p:nvSpPr>
        <p:spPr/>
        <p:txBody>
          <a:bodyPr/>
          <a:lstStyle/>
          <a:p>
            <a:r>
              <a:rPr lang="en-US" smtClean="0"/>
              <a:t>Pavlos Protopapas</a:t>
            </a:r>
            <a:endParaRPr lang="en-US"/>
          </a:p>
        </p:txBody>
      </p:sp>
      <p:sp>
        <p:nvSpPr>
          <p:cNvPr id="6" name="Slide Number Placeholder 5"/>
          <p:cNvSpPr>
            <a:spLocks noGrp="1"/>
          </p:cNvSpPr>
          <p:nvPr>
            <p:ph type="sldNum" sz="quarter" idx="12"/>
          </p:nvPr>
        </p:nvSpPr>
        <p:spPr/>
        <p:txBody>
          <a:bodyPr/>
          <a:lstStyle/>
          <a:p>
            <a:fld id="{5B7448ED-F6BA-0741-A8F0-FACF697F19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AAS-HEAD Sept 2011</a:t>
            </a:r>
            <a:endParaRPr lang="en-US"/>
          </a:p>
        </p:txBody>
      </p:sp>
      <p:sp>
        <p:nvSpPr>
          <p:cNvPr id="5" name="Footer Placeholder 4"/>
          <p:cNvSpPr>
            <a:spLocks noGrp="1"/>
          </p:cNvSpPr>
          <p:nvPr>
            <p:ph type="ftr" sz="quarter" idx="11"/>
          </p:nvPr>
        </p:nvSpPr>
        <p:spPr/>
        <p:txBody>
          <a:bodyPr/>
          <a:lstStyle/>
          <a:p>
            <a:r>
              <a:rPr lang="en-US" smtClean="0"/>
              <a:t>Pavlos Protopapas</a:t>
            </a:r>
            <a:endParaRPr lang="en-US"/>
          </a:p>
        </p:txBody>
      </p:sp>
      <p:sp>
        <p:nvSpPr>
          <p:cNvPr id="6" name="Slide Number Placeholder 5"/>
          <p:cNvSpPr>
            <a:spLocks noGrp="1"/>
          </p:cNvSpPr>
          <p:nvPr>
            <p:ph type="sldNum" sz="quarter" idx="12"/>
          </p:nvPr>
        </p:nvSpPr>
        <p:spPr/>
        <p:txBody>
          <a:bodyPr/>
          <a:lstStyle/>
          <a:p>
            <a:fld id="{5B7448ED-F6BA-0741-A8F0-FACF697F19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AAS-HEAD Sept 2011</a:t>
            </a:r>
            <a:endParaRPr lang="en-US"/>
          </a:p>
        </p:txBody>
      </p:sp>
      <p:sp>
        <p:nvSpPr>
          <p:cNvPr id="5" name="Footer Placeholder 4"/>
          <p:cNvSpPr>
            <a:spLocks noGrp="1"/>
          </p:cNvSpPr>
          <p:nvPr>
            <p:ph type="ftr" sz="quarter" idx="11"/>
          </p:nvPr>
        </p:nvSpPr>
        <p:spPr/>
        <p:txBody>
          <a:bodyPr/>
          <a:lstStyle/>
          <a:p>
            <a:r>
              <a:rPr lang="en-US" smtClean="0"/>
              <a:t>Pavlos Protopapas</a:t>
            </a:r>
            <a:endParaRPr lang="en-US"/>
          </a:p>
        </p:txBody>
      </p:sp>
      <p:sp>
        <p:nvSpPr>
          <p:cNvPr id="6" name="Slide Number Placeholder 5"/>
          <p:cNvSpPr>
            <a:spLocks noGrp="1"/>
          </p:cNvSpPr>
          <p:nvPr>
            <p:ph type="sldNum" sz="quarter" idx="12"/>
          </p:nvPr>
        </p:nvSpPr>
        <p:spPr/>
        <p:txBody>
          <a:bodyPr/>
          <a:lstStyle/>
          <a:p>
            <a:fld id="{5B7448ED-F6BA-0741-A8F0-FACF697F19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AAS-HEAD Sept 2011</a:t>
            </a:r>
            <a:endParaRPr lang="en-US"/>
          </a:p>
        </p:txBody>
      </p:sp>
      <p:sp>
        <p:nvSpPr>
          <p:cNvPr id="6" name="Footer Placeholder 5"/>
          <p:cNvSpPr>
            <a:spLocks noGrp="1"/>
          </p:cNvSpPr>
          <p:nvPr>
            <p:ph type="ftr" sz="quarter" idx="11"/>
          </p:nvPr>
        </p:nvSpPr>
        <p:spPr/>
        <p:txBody>
          <a:bodyPr/>
          <a:lstStyle/>
          <a:p>
            <a:r>
              <a:rPr lang="en-US" smtClean="0"/>
              <a:t>Pavlos Protopapas</a:t>
            </a:r>
            <a:endParaRPr lang="en-US"/>
          </a:p>
        </p:txBody>
      </p:sp>
      <p:sp>
        <p:nvSpPr>
          <p:cNvPr id="7" name="Slide Number Placeholder 6"/>
          <p:cNvSpPr>
            <a:spLocks noGrp="1"/>
          </p:cNvSpPr>
          <p:nvPr>
            <p:ph type="sldNum" sz="quarter" idx="12"/>
          </p:nvPr>
        </p:nvSpPr>
        <p:spPr/>
        <p:txBody>
          <a:bodyPr/>
          <a:lstStyle/>
          <a:p>
            <a:fld id="{5B7448ED-F6BA-0741-A8F0-FACF697F19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AAS-HEAD Sept 2011</a:t>
            </a:r>
            <a:endParaRPr lang="en-US"/>
          </a:p>
        </p:txBody>
      </p:sp>
      <p:sp>
        <p:nvSpPr>
          <p:cNvPr id="8" name="Footer Placeholder 7"/>
          <p:cNvSpPr>
            <a:spLocks noGrp="1"/>
          </p:cNvSpPr>
          <p:nvPr>
            <p:ph type="ftr" sz="quarter" idx="11"/>
          </p:nvPr>
        </p:nvSpPr>
        <p:spPr/>
        <p:txBody>
          <a:bodyPr/>
          <a:lstStyle/>
          <a:p>
            <a:r>
              <a:rPr lang="en-US" smtClean="0"/>
              <a:t>Pavlos Protopapas</a:t>
            </a:r>
            <a:endParaRPr lang="en-US"/>
          </a:p>
        </p:txBody>
      </p:sp>
      <p:sp>
        <p:nvSpPr>
          <p:cNvPr id="9" name="Slide Number Placeholder 8"/>
          <p:cNvSpPr>
            <a:spLocks noGrp="1"/>
          </p:cNvSpPr>
          <p:nvPr>
            <p:ph type="sldNum" sz="quarter" idx="12"/>
          </p:nvPr>
        </p:nvSpPr>
        <p:spPr/>
        <p:txBody>
          <a:bodyPr/>
          <a:lstStyle/>
          <a:p>
            <a:fld id="{5B7448ED-F6BA-0741-A8F0-FACF697F19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AAS-HEAD Sept 2011</a:t>
            </a:r>
            <a:endParaRPr lang="en-US"/>
          </a:p>
        </p:txBody>
      </p:sp>
      <p:sp>
        <p:nvSpPr>
          <p:cNvPr id="4" name="Footer Placeholder 3"/>
          <p:cNvSpPr>
            <a:spLocks noGrp="1"/>
          </p:cNvSpPr>
          <p:nvPr>
            <p:ph type="ftr" sz="quarter" idx="11"/>
          </p:nvPr>
        </p:nvSpPr>
        <p:spPr/>
        <p:txBody>
          <a:bodyPr/>
          <a:lstStyle/>
          <a:p>
            <a:r>
              <a:rPr lang="en-US" smtClean="0"/>
              <a:t>Pavlos Protopapas</a:t>
            </a:r>
            <a:endParaRPr lang="en-US"/>
          </a:p>
        </p:txBody>
      </p:sp>
      <p:sp>
        <p:nvSpPr>
          <p:cNvPr id="5" name="Slide Number Placeholder 4"/>
          <p:cNvSpPr>
            <a:spLocks noGrp="1"/>
          </p:cNvSpPr>
          <p:nvPr>
            <p:ph type="sldNum" sz="quarter" idx="12"/>
          </p:nvPr>
        </p:nvSpPr>
        <p:spPr/>
        <p:txBody>
          <a:bodyPr/>
          <a:lstStyle/>
          <a:p>
            <a:fld id="{5B7448ED-F6BA-0741-A8F0-FACF697F19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AAS-HEAD Sept 2011</a:t>
            </a:r>
            <a:endParaRPr lang="en-US"/>
          </a:p>
        </p:txBody>
      </p:sp>
      <p:sp>
        <p:nvSpPr>
          <p:cNvPr id="3" name="Footer Placeholder 2"/>
          <p:cNvSpPr>
            <a:spLocks noGrp="1"/>
          </p:cNvSpPr>
          <p:nvPr>
            <p:ph type="ftr" sz="quarter" idx="11"/>
          </p:nvPr>
        </p:nvSpPr>
        <p:spPr/>
        <p:txBody>
          <a:bodyPr/>
          <a:lstStyle/>
          <a:p>
            <a:r>
              <a:rPr lang="en-US" smtClean="0"/>
              <a:t>Pavlos Protopapas</a:t>
            </a:r>
            <a:endParaRPr lang="en-US"/>
          </a:p>
        </p:txBody>
      </p:sp>
      <p:sp>
        <p:nvSpPr>
          <p:cNvPr id="4" name="Slide Number Placeholder 3"/>
          <p:cNvSpPr>
            <a:spLocks noGrp="1"/>
          </p:cNvSpPr>
          <p:nvPr>
            <p:ph type="sldNum" sz="quarter" idx="12"/>
          </p:nvPr>
        </p:nvSpPr>
        <p:spPr/>
        <p:txBody>
          <a:bodyPr/>
          <a:lstStyle/>
          <a:p>
            <a:fld id="{5B7448ED-F6BA-0741-A8F0-FACF697F19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AAS-HEAD Sept 2011</a:t>
            </a:r>
            <a:endParaRPr lang="en-US"/>
          </a:p>
        </p:txBody>
      </p:sp>
      <p:sp>
        <p:nvSpPr>
          <p:cNvPr id="6" name="Footer Placeholder 5"/>
          <p:cNvSpPr>
            <a:spLocks noGrp="1"/>
          </p:cNvSpPr>
          <p:nvPr>
            <p:ph type="ftr" sz="quarter" idx="11"/>
          </p:nvPr>
        </p:nvSpPr>
        <p:spPr/>
        <p:txBody>
          <a:bodyPr/>
          <a:lstStyle/>
          <a:p>
            <a:r>
              <a:rPr lang="en-US" smtClean="0"/>
              <a:t>Pavlos Protopapas</a:t>
            </a:r>
            <a:endParaRPr lang="en-US"/>
          </a:p>
        </p:txBody>
      </p:sp>
      <p:sp>
        <p:nvSpPr>
          <p:cNvPr id="7" name="Slide Number Placeholder 6"/>
          <p:cNvSpPr>
            <a:spLocks noGrp="1"/>
          </p:cNvSpPr>
          <p:nvPr>
            <p:ph type="sldNum" sz="quarter" idx="12"/>
          </p:nvPr>
        </p:nvSpPr>
        <p:spPr/>
        <p:txBody>
          <a:bodyPr/>
          <a:lstStyle/>
          <a:p>
            <a:fld id="{5B7448ED-F6BA-0741-A8F0-FACF697F19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AAS-HEAD Sept 2011</a:t>
            </a:r>
            <a:endParaRPr lang="en-US"/>
          </a:p>
        </p:txBody>
      </p:sp>
      <p:sp>
        <p:nvSpPr>
          <p:cNvPr id="6" name="Footer Placeholder 5"/>
          <p:cNvSpPr>
            <a:spLocks noGrp="1"/>
          </p:cNvSpPr>
          <p:nvPr>
            <p:ph type="ftr" sz="quarter" idx="11"/>
          </p:nvPr>
        </p:nvSpPr>
        <p:spPr/>
        <p:txBody>
          <a:bodyPr/>
          <a:lstStyle/>
          <a:p>
            <a:r>
              <a:rPr lang="en-US" smtClean="0"/>
              <a:t>Pavlos Protopapas</a:t>
            </a:r>
            <a:endParaRPr lang="en-US"/>
          </a:p>
        </p:txBody>
      </p:sp>
      <p:sp>
        <p:nvSpPr>
          <p:cNvPr id="7" name="Slide Number Placeholder 6"/>
          <p:cNvSpPr>
            <a:spLocks noGrp="1"/>
          </p:cNvSpPr>
          <p:nvPr>
            <p:ph type="sldNum" sz="quarter" idx="12"/>
          </p:nvPr>
        </p:nvSpPr>
        <p:spPr/>
        <p:txBody>
          <a:bodyPr/>
          <a:lstStyle/>
          <a:p>
            <a:fld id="{5B7448ED-F6BA-0741-A8F0-FACF697F19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AAS-HEAD Sept 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Pavlos Protopapas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448ED-F6BA-0741-A8F0-FACF697F19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2.bin"/><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oleObject" Target="../embeddings/Microsoft_Equation4.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Microsoft_Equation3.bin"/></Relationships>
</file>

<file path=ppt/slides/_rels/slide15.xml.rels><?xml version="1.0" encoding="UTF-8" standalone="yes"?>
<Relationships xmlns="http://schemas.openxmlformats.org/package/2006/relationships"><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 Id="rId5" Type="http://schemas.openxmlformats.org/officeDocument/2006/relationships/image" Target="../media/image31.png"/></Relationships>
</file>

<file path=ppt/slides/_rels/slide16.xml.rels><?xml version="1.0" encoding="UTF-8" standalone="yes"?>
<Relationships xmlns="http://schemas.openxmlformats.org/package/2006/relationships"><Relationship Id="rId4" Type="http://schemas.openxmlformats.org/officeDocument/2006/relationships/oleObject" Target="../embeddings/Microsoft_Equation5.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6" Type="http://schemas.openxmlformats.org/officeDocument/2006/relationships/image" Target="../media/image35.png"/><Relationship Id="rId4" Type="http://schemas.openxmlformats.org/officeDocument/2006/relationships/oleObject" Target="../embeddings/Microsoft_Equation7.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Microsoft_Equation6.bin"/><Relationship Id="rId5" Type="http://schemas.openxmlformats.org/officeDocument/2006/relationships/image" Target="../media/image34.pdf"/></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4" Type="http://schemas.openxmlformats.org/officeDocument/2006/relationships/image" Target="../media/image37.png"/><Relationship Id="rId5" Type="http://schemas.openxmlformats.org/officeDocument/2006/relationships/image" Target="../media/image38.pdf"/><Relationship Id="rId7" Type="http://schemas.openxmlformats.org/officeDocument/2006/relationships/image" Target="../media/image40.pdf"/><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6.pdf"/><Relationship Id="rId6"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3"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4" Type="http://schemas.openxmlformats.org/officeDocument/2006/relationships/image" Target="../media/image48.png"/><Relationship Id="rId5" Type="http://schemas.openxmlformats.org/officeDocument/2006/relationships/image" Target="../media/image49.pdf"/><Relationship Id="rId7" Type="http://schemas.openxmlformats.org/officeDocument/2006/relationships/image" Target="../media/image51.pdf"/><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7.pdf"/><Relationship Id="rId6" Type="http://schemas.openxmlformats.org/officeDocument/2006/relationships/image" Target="../media/image50.png"/></Relationships>
</file>

<file path=ppt/slides/_rels/slide26.xml.rels><?xml version="1.0" encoding="UTF-8" standalone="yes"?>
<Relationships xmlns="http://schemas.openxmlformats.org/package/2006/relationships"><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3.pd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3" Type="http://schemas.openxmlformats.org/officeDocument/2006/relationships/image" Target="../media/image5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 Id="rId5"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1.pd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4"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3.pdf"/></Relationships>
</file>

<file path=ppt/slides/_rels/slide38.xml.rels><?xml version="1.0" encoding="UTF-8" standalone="yes"?>
<Relationships xmlns="http://schemas.openxmlformats.org/package/2006/relationships"><Relationship Id="rId6" Type="http://schemas.openxmlformats.org/officeDocument/2006/relationships/image" Target="../media/image68.png"/><Relationship Id="rId4"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5.pdf"/><Relationship Id="rId5" Type="http://schemas.openxmlformats.org/officeDocument/2006/relationships/image" Target="../media/image67.pdf"/></Relationships>
</file>

<file path=ppt/slides/_rels/slide39.xml.rels><?xml version="1.0" encoding="UTF-8" standalone="yes"?>
<Relationships xmlns="http://schemas.openxmlformats.org/package/2006/relationships"><Relationship Id="rId8" Type="http://schemas.openxmlformats.org/officeDocument/2006/relationships/image" Target="../media/image74.png"/><Relationship Id="rId4" Type="http://schemas.openxmlformats.org/officeDocument/2006/relationships/image" Target="../media/image70.png"/><Relationship Id="rId5" Type="http://schemas.openxmlformats.org/officeDocument/2006/relationships/image" Target="../media/image71.pdf"/><Relationship Id="rId7" Type="http://schemas.openxmlformats.org/officeDocument/2006/relationships/image" Target="../media/image73.pdf"/><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9.pdf"/><Relationship Id="rId6" Type="http://schemas.openxmlformats.org/officeDocument/2006/relationships/image" Target="../media/image7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5.pdf"/><Relationship Id="rId3" Type="http://schemas.openxmlformats.org/officeDocument/2006/relationships/image" Target="../media/image7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82.png"/><Relationship Id="rId4" Type="http://schemas.openxmlformats.org/officeDocument/2006/relationships/image" Target="../media/image78.png"/><Relationship Id="rId5" Type="http://schemas.openxmlformats.org/officeDocument/2006/relationships/image" Target="../media/image79.pdf"/><Relationship Id="rId7" Type="http://schemas.openxmlformats.org/officeDocument/2006/relationships/image" Target="../media/image81.pdf"/><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7.pdf"/><Relationship Id="rId6" Type="http://schemas.openxmlformats.org/officeDocument/2006/relationships/image" Target="../media/image8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88.png"/><Relationship Id="rId4" Type="http://schemas.openxmlformats.org/officeDocument/2006/relationships/image" Target="../media/image84.png"/><Relationship Id="rId10" Type="http://schemas.openxmlformats.org/officeDocument/2006/relationships/image" Target="../media/image64.png"/><Relationship Id="rId5" Type="http://schemas.openxmlformats.org/officeDocument/2006/relationships/image" Target="../media/image85.pdf"/><Relationship Id="rId7" Type="http://schemas.openxmlformats.org/officeDocument/2006/relationships/image" Target="../media/image87.pdf"/><Relationship Id="rId1" Type="http://schemas.openxmlformats.org/officeDocument/2006/relationships/slideLayout" Target="../slideLayouts/slideLayout2.xml"/><Relationship Id="rId2" Type="http://schemas.openxmlformats.org/officeDocument/2006/relationships/notesSlide" Target="../notesSlides/notesSlide19.xml"/><Relationship Id="rId9" Type="http://schemas.openxmlformats.org/officeDocument/2006/relationships/image" Target="../media/image63.pdf"/><Relationship Id="rId3" Type="http://schemas.openxmlformats.org/officeDocument/2006/relationships/image" Target="../media/image83.pdf"/><Relationship Id="rId6" Type="http://schemas.openxmlformats.org/officeDocument/2006/relationships/image" Target="../media/image86.png"/></Relationships>
</file>

<file path=ppt/slides/_rels/slide44.xml.rels><?xml version="1.0" encoding="UTF-8" standalone="yes"?>
<Relationships xmlns="http://schemas.openxmlformats.org/package/2006/relationships"><Relationship Id="rId2" Type="http://schemas.openxmlformats.org/officeDocument/2006/relationships/image" Target="../media/image89.pdf"/><Relationship Id="rId3" Type="http://schemas.openxmlformats.org/officeDocument/2006/relationships/image" Target="../media/image9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4" Type="http://schemas.openxmlformats.org/officeDocument/2006/relationships/image" Target="../media/image92.pn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1.pdf"/></Relationships>
</file>

<file path=ppt/slides/_rels/slide4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image" Target="../media/image10.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df"/><Relationship Id="rId5" Type="http://schemas.openxmlformats.org/officeDocument/2006/relationships/image" Target="../media/image9.pdf"/></Relationships>
</file>

<file path=ppt/slides/_rels/slide6.xml.rels><?xml version="1.0" encoding="UTF-8" standalone="yes"?>
<Relationships xmlns="http://schemas.openxmlformats.org/package/2006/relationships"><Relationship Id="rId4" Type="http://schemas.openxmlformats.org/officeDocument/2006/relationships/image" Target="../media/image12.pd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Equation1.bin"/><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6" Type="http://schemas.openxmlformats.org/officeDocument/2006/relationships/image" Target="../media/image21.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df"/><Relationship Id="rId5" Type="http://schemas.openxmlformats.org/officeDocument/2006/relationships/image" Target="../media/image20.pdf"/></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3"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Period finding in astronomical</a:t>
            </a:r>
            <a:br>
              <a:rPr lang="en-US" dirty="0" smtClean="0"/>
            </a:br>
            <a:r>
              <a:rPr lang="en-US" dirty="0" smtClean="0"/>
              <a:t>time series </a:t>
            </a:r>
            <a:endParaRPr lang="en-US" dirty="0"/>
          </a:p>
        </p:txBody>
      </p:sp>
      <p:sp>
        <p:nvSpPr>
          <p:cNvPr id="3" name="Subtitle 2"/>
          <p:cNvSpPr>
            <a:spLocks noGrp="1"/>
          </p:cNvSpPr>
          <p:nvPr>
            <p:ph type="subTitle" idx="1"/>
          </p:nvPr>
        </p:nvSpPr>
        <p:spPr>
          <a:xfrm>
            <a:off x="381000" y="3886200"/>
            <a:ext cx="8229600" cy="1752600"/>
          </a:xfrm>
        </p:spPr>
        <p:txBody>
          <a:bodyPr>
            <a:normAutofit/>
          </a:bodyPr>
          <a:lstStyle/>
          <a:p>
            <a:r>
              <a:rPr lang="en-US" dirty="0" smtClean="0">
                <a:solidFill>
                  <a:schemeClr val="tx2"/>
                </a:solidFill>
              </a:rPr>
              <a:t>Pavlos Protopapas</a:t>
            </a:r>
          </a:p>
          <a:p>
            <a:r>
              <a:rPr lang="en-US" sz="1600" dirty="0" smtClean="0">
                <a:latin typeface="Calibri (Body)"/>
                <a:cs typeface="Calibri (Body)"/>
              </a:rPr>
              <a:t>Time Series Center</a:t>
            </a:r>
          </a:p>
          <a:p>
            <a:r>
              <a:rPr lang="en-US" sz="1600" dirty="0" smtClean="0">
                <a:latin typeface="Calibri (Body)"/>
                <a:cs typeface="Calibri (Body)"/>
              </a:rPr>
              <a:t>Harvard Smithsonian Center for Astrophysics, </a:t>
            </a:r>
          </a:p>
          <a:p>
            <a:r>
              <a:rPr lang="en-US" sz="1600" dirty="0" smtClean="0">
                <a:latin typeface="Calibri (Body)"/>
                <a:cs typeface="Calibri (Body)"/>
              </a:rPr>
              <a:t>School of Engineering and Applied Sciences, Harvard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Euclid algorithm finding periods </a:t>
            </a:r>
          </a:p>
        </p:txBody>
      </p:sp>
      <p:sp>
        <p:nvSpPr>
          <p:cNvPr id="3" name="Content Placeholder 2"/>
          <p:cNvSpPr>
            <a:spLocks noGrp="1"/>
          </p:cNvSpPr>
          <p:nvPr>
            <p:ph idx="1"/>
          </p:nvPr>
        </p:nvSpPr>
        <p:spPr/>
        <p:txBody>
          <a:bodyPr/>
          <a:lstStyle/>
          <a:p>
            <a:pPr lvl="2">
              <a:buNone/>
            </a:pPr>
            <a:r>
              <a:rPr lang="en-US" dirty="0" smtClean="0"/>
              <a:t> </a:t>
            </a:r>
            <a:endParaRPr lang="en-US" dirty="0"/>
          </a:p>
          <a:p>
            <a:endParaRPr lang="en-US" dirty="0" smtClean="0"/>
          </a:p>
        </p:txBody>
      </p:sp>
      <p:pic>
        <p:nvPicPr>
          <p:cNvPr id="4" name="Picture 3" descr="Euclid.png"/>
          <p:cNvPicPr>
            <a:picLocks noChangeAspect="1"/>
          </p:cNvPicPr>
          <p:nvPr/>
        </p:nvPicPr>
        <p:blipFill>
          <a:blip r:embed="rId2"/>
          <a:stretch>
            <a:fillRect/>
          </a:stretch>
        </p:blipFill>
        <p:spPr>
          <a:xfrm>
            <a:off x="990600" y="1066800"/>
            <a:ext cx="6553928" cy="2956889"/>
          </a:xfrm>
          <a:prstGeom prst="rect">
            <a:avLst/>
          </a:prstGeom>
        </p:spPr>
      </p:pic>
      <p:sp>
        <p:nvSpPr>
          <p:cNvPr id="5" name="TextBox 4"/>
          <p:cNvSpPr txBox="1"/>
          <p:nvPr/>
        </p:nvSpPr>
        <p:spPr>
          <a:xfrm>
            <a:off x="1066800" y="3886200"/>
            <a:ext cx="6553200" cy="3785652"/>
          </a:xfrm>
          <a:prstGeom prst="rect">
            <a:avLst/>
          </a:prstGeom>
          <a:noFill/>
        </p:spPr>
        <p:txBody>
          <a:bodyPr wrap="square" rtlCol="0">
            <a:spAutoFit/>
          </a:bodyPr>
          <a:lstStyle/>
          <a:p>
            <a:pPr>
              <a:buFont typeface="Arial"/>
              <a:buChar char="•"/>
            </a:pPr>
            <a:r>
              <a:rPr lang="en-US" sz="2000" dirty="0" smtClean="0"/>
              <a:t>Simulate a periodic event (red dotted line)</a:t>
            </a:r>
          </a:p>
          <a:p>
            <a:pPr>
              <a:buFont typeface="Arial"/>
              <a:buChar char="•"/>
            </a:pPr>
            <a:r>
              <a:rPr lang="en-US" sz="2000" dirty="0" smtClean="0"/>
              <a:t>Simulate random observation times. </a:t>
            </a:r>
          </a:p>
          <a:p>
            <a:pPr>
              <a:buFont typeface="Arial"/>
              <a:buChar char="•"/>
            </a:pPr>
            <a:r>
              <a:rPr lang="en-US" sz="2000" dirty="0" smtClean="0"/>
              <a:t>Find points of the same </a:t>
            </a:r>
            <a:r>
              <a:rPr lang="en-US" sz="2000" dirty="0" err="1" smtClean="0"/>
              <a:t>y</a:t>
            </a:r>
            <a:r>
              <a:rPr lang="en-US" sz="2000" dirty="0" smtClean="0"/>
              <a:t>-value. </a:t>
            </a:r>
          </a:p>
          <a:p>
            <a:pPr>
              <a:buFont typeface="Arial"/>
              <a:buChar char="•"/>
            </a:pPr>
            <a:r>
              <a:rPr lang="en-US" sz="2000" dirty="0" smtClean="0"/>
              <a:t>Find GCD of any pair. That is the period.</a:t>
            </a:r>
          </a:p>
          <a:p>
            <a:endParaRPr lang="en-US" sz="2000" dirty="0" smtClean="0"/>
          </a:p>
          <a:p>
            <a:r>
              <a:rPr lang="en-US" sz="2000" dirty="0" smtClean="0"/>
              <a:t>OF COURSE this is a toy model.</a:t>
            </a:r>
          </a:p>
          <a:p>
            <a:r>
              <a:rPr lang="en-US" sz="2000" dirty="0" smtClean="0"/>
              <a:t>	</a:t>
            </a:r>
            <a:r>
              <a:rPr lang="en-US" sz="2000" dirty="0" err="1" smtClean="0"/>
              <a:t>y</a:t>
            </a:r>
            <a:r>
              <a:rPr lang="en-US" sz="2000" dirty="0" smtClean="0"/>
              <a:t>-values have uncertainties</a:t>
            </a:r>
          </a:p>
          <a:p>
            <a:r>
              <a:rPr lang="en-US" sz="2000" dirty="0" smtClean="0"/>
              <a:t>	There are multiple (at least 2) </a:t>
            </a:r>
            <a:r>
              <a:rPr lang="en-US" sz="2000" dirty="0" err="1" smtClean="0"/>
              <a:t>y</a:t>
            </a:r>
            <a:r>
              <a:rPr lang="en-US" sz="2000" dirty="0" smtClean="0"/>
              <a:t>-values per period.</a:t>
            </a:r>
          </a:p>
          <a:p>
            <a:r>
              <a:rPr lang="en-US" sz="2000" dirty="0" smtClean="0"/>
              <a:t>	No confidence/probabilities/posteriors and all that jazz </a:t>
            </a:r>
          </a:p>
          <a:p>
            <a:r>
              <a:rPr lang="en-US" sz="2000" dirty="0" smtClean="0"/>
              <a:t>	 </a:t>
            </a:r>
          </a:p>
          <a:p>
            <a:r>
              <a:rPr lang="en-US" sz="2000" dirty="0" smtClean="0"/>
              <a:t> </a:t>
            </a:r>
          </a:p>
          <a:p>
            <a:pPr>
              <a:buFont typeface="Arial"/>
              <a:buChar char="•"/>
            </a:pPr>
            <a:endParaRPr lang="en-US" sz="2000" dirty="0"/>
          </a:p>
        </p:txBody>
      </p:sp>
      <p:sp>
        <p:nvSpPr>
          <p:cNvPr id="8" name="Rectangle 7"/>
          <p:cNvSpPr/>
          <p:nvPr/>
        </p:nvSpPr>
        <p:spPr>
          <a:xfrm>
            <a:off x="1828800" y="1981200"/>
            <a:ext cx="5105400" cy="76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ate Placeholder 8"/>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E</a:t>
            </a:r>
            <a:r>
              <a:rPr lang="en-US" dirty="0" smtClean="0"/>
              <a:t>ntropy Kernel</a:t>
            </a:r>
            <a:br>
              <a:rPr lang="en-US" dirty="0" smtClean="0"/>
            </a:br>
            <a:r>
              <a:rPr lang="en-US" sz="2222" i="1" dirty="0" smtClean="0">
                <a:solidFill>
                  <a:schemeClr val="tx2"/>
                </a:solidFill>
              </a:rPr>
              <a:t>work with Pablo </a:t>
            </a:r>
            <a:r>
              <a:rPr lang="en-US" sz="2222" i="1" dirty="0" err="1" smtClean="0">
                <a:solidFill>
                  <a:schemeClr val="tx2"/>
                </a:solidFill>
              </a:rPr>
              <a:t>Hujse</a:t>
            </a:r>
            <a:r>
              <a:rPr lang="en-US" sz="2222" i="1" dirty="0" smtClean="0">
                <a:solidFill>
                  <a:schemeClr val="tx2"/>
                </a:solidFill>
              </a:rPr>
              <a:t>, Pablo </a:t>
            </a:r>
            <a:r>
              <a:rPr lang="en-US" sz="2222" i="1" dirty="0" err="1" smtClean="0">
                <a:solidFill>
                  <a:schemeClr val="tx2"/>
                </a:solidFill>
              </a:rPr>
              <a:t>Estaves</a:t>
            </a:r>
            <a:r>
              <a:rPr lang="en-US" sz="2222" i="1" dirty="0" smtClean="0">
                <a:solidFill>
                  <a:schemeClr val="tx2"/>
                </a:solidFill>
              </a:rPr>
              <a:t>, Pablo </a:t>
            </a:r>
            <a:r>
              <a:rPr lang="en-US" sz="2222" i="1" dirty="0" err="1" smtClean="0">
                <a:solidFill>
                  <a:schemeClr val="tx2"/>
                </a:solidFill>
              </a:rPr>
              <a:t>Zegers</a:t>
            </a:r>
            <a:r>
              <a:rPr lang="en-US" sz="2222" i="1" dirty="0" smtClean="0">
                <a:solidFill>
                  <a:schemeClr val="tx2"/>
                </a:solidFill>
              </a:rPr>
              <a:t> and Jose Principe</a:t>
            </a:r>
            <a:endParaRPr lang="en-US" sz="2222" i="1" dirty="0">
              <a:solidFill>
                <a:schemeClr val="tx2"/>
              </a:solidFill>
            </a:endParaRPr>
          </a:p>
        </p:txBody>
      </p:sp>
      <p:sp>
        <p:nvSpPr>
          <p:cNvPr id="3" name="Content Placeholder 2"/>
          <p:cNvSpPr>
            <a:spLocks noGrp="1"/>
          </p:cNvSpPr>
          <p:nvPr>
            <p:ph idx="1"/>
          </p:nvPr>
        </p:nvSpPr>
        <p:spPr>
          <a:xfrm>
            <a:off x="457200" y="1189037"/>
            <a:ext cx="8229600" cy="4525963"/>
          </a:xfrm>
        </p:spPr>
        <p:txBody>
          <a:bodyPr>
            <a:normAutofit/>
          </a:bodyPr>
          <a:lstStyle/>
          <a:p>
            <a:r>
              <a:rPr lang="en-US" sz="2400" dirty="0" smtClean="0"/>
              <a:t>Entropy Kernel is </a:t>
            </a:r>
            <a:r>
              <a:rPr lang="en-US" sz="2400" dirty="0" smtClean="0"/>
              <a:t>a generalization of the conventional correlation function.</a:t>
            </a:r>
          </a:p>
          <a:p>
            <a:r>
              <a:rPr lang="en-US" sz="2400" dirty="0" smtClean="0"/>
              <a:t>Let a discrete-time strictly stationary </a:t>
            </a:r>
            <a:r>
              <a:rPr lang="en-US" sz="2400" dirty="0" err="1" smtClean="0"/>
              <a:t>univariate</a:t>
            </a:r>
            <a:r>
              <a:rPr lang="en-US" sz="2400" dirty="0" smtClean="0"/>
              <a:t> random process {</a:t>
            </a:r>
            <a:r>
              <a:rPr lang="en-US" sz="2400" dirty="0" err="1" smtClean="0"/>
              <a:t>X</a:t>
            </a:r>
            <a:r>
              <a:rPr lang="en-US" sz="2400" baseline="-25000" dirty="0" err="1" smtClean="0"/>
              <a:t>n</a:t>
            </a:r>
            <a:r>
              <a:rPr lang="en-US" sz="2400" dirty="0" smtClean="0"/>
              <a:t>, </a:t>
            </a:r>
            <a:r>
              <a:rPr lang="en-US" sz="2400" dirty="0" err="1" smtClean="0"/>
              <a:t>n</a:t>
            </a:r>
            <a:r>
              <a:rPr lang="en-US" sz="2400" dirty="0" smtClean="0"/>
              <a:t>=1..N}, where N is the length of the sequence, the</a:t>
            </a:r>
            <a:r>
              <a:rPr lang="en-US" sz="2400" dirty="0" smtClean="0"/>
              <a:t> one can define as</a:t>
            </a:r>
            <a:endParaRPr lang="en-US" sz="2400" dirty="0" smtClean="0"/>
          </a:p>
          <a:p>
            <a:endParaRPr lang="en-US" sz="2400" dirty="0"/>
          </a:p>
        </p:txBody>
      </p:sp>
      <p:graphicFrame>
        <p:nvGraphicFramePr>
          <p:cNvPr id="4" name="Object 3"/>
          <p:cNvGraphicFramePr>
            <a:graphicFrameLocks noChangeAspect="1"/>
          </p:cNvGraphicFramePr>
          <p:nvPr/>
        </p:nvGraphicFramePr>
        <p:xfrm>
          <a:off x="685800" y="3352800"/>
          <a:ext cx="5410200" cy="2969729"/>
        </p:xfrm>
        <a:graphic>
          <a:graphicData uri="http://schemas.openxmlformats.org/presentationml/2006/ole">
            <p:oleObj spid="_x0000_s17410" name="Equation" r:id="rId3" imgW="2336800" imgH="1282700" progId="Equation.3">
              <p:embed/>
            </p:oleObj>
          </a:graphicData>
        </a:graphic>
      </p:graphicFrame>
      <p:sp>
        <p:nvSpPr>
          <p:cNvPr id="5" name="Date Placeholder 4"/>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Kernel</a:t>
            </a:r>
            <a:endParaRPr lang="en-US" dirty="0"/>
          </a:p>
        </p:txBody>
      </p:sp>
      <p:sp>
        <p:nvSpPr>
          <p:cNvPr id="3" name="Content Placeholder 2"/>
          <p:cNvSpPr>
            <a:spLocks noGrp="1"/>
          </p:cNvSpPr>
          <p:nvPr>
            <p:ph idx="1"/>
          </p:nvPr>
        </p:nvSpPr>
        <p:spPr>
          <a:xfrm>
            <a:off x="457200" y="1219200"/>
            <a:ext cx="8229600" cy="6096000"/>
          </a:xfrm>
        </p:spPr>
        <p:txBody>
          <a:bodyPr>
            <a:normAutofit/>
          </a:bodyPr>
          <a:lstStyle/>
          <a:p>
            <a:r>
              <a:rPr lang="en-US" sz="2800" dirty="0" smtClean="0"/>
              <a:t>Gaussian </a:t>
            </a:r>
            <a:r>
              <a:rPr lang="en-US" sz="2800" dirty="0" smtClean="0"/>
              <a:t>kernel  contains all even-order moments, and in particular the second-order moment that corresponds to the autocorrelation.</a:t>
            </a:r>
          </a:p>
          <a:p>
            <a:pPr>
              <a:buNone/>
            </a:pPr>
            <a:endParaRPr lang="en-US" sz="2800" dirty="0" smtClean="0"/>
          </a:p>
          <a:p>
            <a:r>
              <a:rPr lang="en-US" sz="2800" dirty="0" smtClean="0"/>
              <a:t>The kernel size</a:t>
            </a:r>
            <a:r>
              <a:rPr lang="en-US" sz="2800" dirty="0" smtClean="0"/>
              <a:t> </a:t>
            </a:r>
            <a:r>
              <a:rPr lang="en-US" sz="2800" dirty="0" err="1" smtClean="0">
                <a:latin typeface="Symbol" charset="2"/>
                <a:cs typeface="Symbol" charset="2"/>
              </a:rPr>
              <a:t>σ</a:t>
            </a:r>
            <a:r>
              <a:rPr lang="en-US" sz="2800" dirty="0" smtClean="0"/>
              <a:t> controls </a:t>
            </a:r>
            <a:r>
              <a:rPr lang="en-US" sz="2800" dirty="0" smtClean="0"/>
              <a:t>the emphasis given to higher-order moments over the second moment</a:t>
            </a:r>
          </a:p>
          <a:p>
            <a:pPr>
              <a:buNone/>
            </a:pPr>
            <a:endParaRPr lang="en-US" sz="2800" dirty="0" smtClean="0"/>
          </a:p>
          <a:p>
            <a:pPr>
              <a:buNone/>
            </a:pPr>
            <a:endParaRPr lang="en-US" sz="2800" dirty="0" smtClean="0"/>
          </a:p>
          <a:p>
            <a:endParaRPr lang="en-US" sz="2800" dirty="0"/>
          </a:p>
        </p:txBody>
      </p:sp>
      <p:sp>
        <p:nvSpPr>
          <p:cNvPr id="5" name="Date Placeholder 4"/>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Gaussian Kernel aka </a:t>
            </a:r>
            <a:r>
              <a:rPr lang="en-US" dirty="0" err="1" smtClean="0"/>
              <a:t>Correntropy</a:t>
            </a:r>
            <a:endParaRPr lang="en-US" dirty="0"/>
          </a:p>
        </p:txBody>
      </p:sp>
      <p:sp>
        <p:nvSpPr>
          <p:cNvPr id="3" name="Content Placeholder 2"/>
          <p:cNvSpPr>
            <a:spLocks noGrp="1"/>
          </p:cNvSpPr>
          <p:nvPr>
            <p:ph idx="1"/>
          </p:nvPr>
        </p:nvSpPr>
        <p:spPr/>
        <p:txBody>
          <a:bodyPr>
            <a:normAutofit lnSpcReduction="10000"/>
          </a:bodyPr>
          <a:lstStyle/>
          <a:p>
            <a:r>
              <a:rPr lang="en-US" dirty="0" smtClean="0"/>
              <a:t>The name </a:t>
            </a:r>
            <a:r>
              <a:rPr lang="en-US" dirty="0" err="1" smtClean="0"/>
              <a:t>correntropy</a:t>
            </a:r>
            <a:r>
              <a:rPr lang="en-US" dirty="0" smtClean="0"/>
              <a:t> comes from the fact that it looks like correlation but the sum over the lags (or over dimensions of the multivariate random variable) is the information potential (i.e., the argument of </a:t>
            </a:r>
            <a:r>
              <a:rPr lang="en-US" dirty="0" err="1" smtClean="0"/>
              <a:t>Renyi’s</a:t>
            </a:r>
            <a:r>
              <a:rPr lang="en-US" dirty="0" smtClean="0"/>
              <a:t> quadratic entropy</a:t>
            </a:r>
          </a:p>
          <a:p>
            <a:r>
              <a:rPr lang="en-US" dirty="0" err="1" smtClean="0"/>
              <a:t>Renyi’s</a:t>
            </a:r>
            <a:r>
              <a:rPr lang="en-US" dirty="0" smtClean="0"/>
              <a:t> quadratic entropy is a generalization of the  Shannon entropy (uncertainty associated with a random variable)</a:t>
            </a:r>
          </a:p>
          <a:p>
            <a:endParaRPr lang="en-US" dirty="0"/>
          </a:p>
        </p:txBody>
      </p:sp>
      <p:sp>
        <p:nvSpPr>
          <p:cNvPr id="4" name="Date Placeholder 3"/>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Spectral Density</a:t>
            </a:r>
            <a:endParaRPr lang="en-US" dirty="0"/>
          </a:p>
        </p:txBody>
      </p:sp>
      <p:sp>
        <p:nvSpPr>
          <p:cNvPr id="3" name="Content Placeholder 2"/>
          <p:cNvSpPr>
            <a:spLocks noGrp="1"/>
          </p:cNvSpPr>
          <p:nvPr>
            <p:ph idx="1"/>
          </p:nvPr>
        </p:nvSpPr>
        <p:spPr>
          <a:xfrm>
            <a:off x="457200" y="1143000"/>
            <a:ext cx="8229600" cy="6096000"/>
          </a:xfrm>
        </p:spPr>
        <p:txBody>
          <a:bodyPr>
            <a:normAutofit/>
          </a:bodyPr>
          <a:lstStyle/>
          <a:p>
            <a:r>
              <a:rPr lang="en-US" sz="2400" dirty="0" smtClean="0"/>
              <a:t>The</a:t>
            </a:r>
            <a:r>
              <a:rPr lang="en-US" sz="2400" dirty="0" smtClean="0"/>
              <a:t> </a:t>
            </a:r>
            <a:r>
              <a:rPr lang="en-US" sz="2400" dirty="0" smtClean="0"/>
              <a:t>entropy </a:t>
            </a:r>
            <a:r>
              <a:rPr lang="en-US" sz="2400" dirty="0" smtClean="0"/>
              <a:t>spectral </a:t>
            </a:r>
            <a:r>
              <a:rPr lang="en-US" sz="2400" dirty="0" smtClean="0"/>
              <a:t>density (CSD) is defined as</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The CSD is the Fourier transform of</a:t>
            </a:r>
            <a:r>
              <a:rPr lang="en-US" sz="2400" dirty="0" smtClean="0"/>
              <a:t> </a:t>
            </a:r>
            <a:r>
              <a:rPr lang="en-US" sz="2400" dirty="0" smtClean="0"/>
              <a:t>V </a:t>
            </a:r>
            <a:r>
              <a:rPr lang="en-US" sz="2400" dirty="0" smtClean="0"/>
              <a:t>and </a:t>
            </a:r>
            <a:r>
              <a:rPr lang="en-US" sz="2400" dirty="0" smtClean="0"/>
              <a:t>it can be considered as a generalized PSD function. </a:t>
            </a:r>
            <a:endParaRPr lang="en-US" sz="2400" dirty="0"/>
          </a:p>
        </p:txBody>
      </p:sp>
      <p:graphicFrame>
        <p:nvGraphicFramePr>
          <p:cNvPr id="4" name="Object 3"/>
          <p:cNvGraphicFramePr>
            <a:graphicFrameLocks noChangeAspect="1"/>
          </p:cNvGraphicFramePr>
          <p:nvPr/>
        </p:nvGraphicFramePr>
        <p:xfrm>
          <a:off x="642937" y="1700026"/>
          <a:ext cx="8196263" cy="2643374"/>
        </p:xfrm>
        <a:graphic>
          <a:graphicData uri="http://schemas.openxmlformats.org/presentationml/2006/ole">
            <p:oleObj spid="_x0000_s19458" name="Equation" r:id="rId3" imgW="3556000" imgH="1206500" progId="Equation.3">
              <p:embed/>
            </p:oleObj>
          </a:graphicData>
        </a:graphic>
      </p:graphicFrame>
      <p:graphicFrame>
        <p:nvGraphicFramePr>
          <p:cNvPr id="19459" name="Object 3"/>
          <p:cNvGraphicFramePr>
            <a:graphicFrameLocks noChangeAspect="1"/>
          </p:cNvGraphicFramePr>
          <p:nvPr/>
        </p:nvGraphicFramePr>
        <p:xfrm>
          <a:off x="804863" y="3810000"/>
          <a:ext cx="4646612" cy="1439863"/>
        </p:xfrm>
        <a:graphic>
          <a:graphicData uri="http://schemas.openxmlformats.org/presentationml/2006/ole">
            <p:oleObj spid="_x0000_s19459" name="Equation" r:id="rId4" imgW="2006600" imgH="622300" progId="Equation.3">
              <p:embed/>
            </p:oleObj>
          </a:graphicData>
        </a:graphic>
      </p:graphicFrame>
      <p:sp>
        <p:nvSpPr>
          <p:cNvPr id="6" name="Date Placeholder 5"/>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Examples</a:t>
            </a:r>
            <a:endParaRPr lang="en-US" dirty="0"/>
          </a:p>
        </p:txBody>
      </p:sp>
      <p:pic>
        <p:nvPicPr>
          <p:cNvPr id="4" name="Content Placeholder 3" descr="Sample_lc.png"/>
          <p:cNvPicPr>
            <a:picLocks noGrp="1" noChangeAspect="1"/>
          </p:cNvPicPr>
          <p:nvPr>
            <p:ph idx="1"/>
          </p:nvPr>
        </p:nvPicPr>
        <p:blipFill>
          <a:blip r:embed="rId2"/>
          <a:stretch>
            <a:fillRect/>
          </a:stretch>
        </p:blipFill>
        <p:spPr>
          <a:xfrm>
            <a:off x="76200" y="2438400"/>
            <a:ext cx="4752911" cy="2895600"/>
          </a:xfrm>
        </p:spPr>
      </p:pic>
      <p:pic>
        <p:nvPicPr>
          <p:cNvPr id="5" name="Picture 4" descr="CSD_1.png"/>
          <p:cNvPicPr>
            <a:picLocks noChangeAspect="1"/>
          </p:cNvPicPr>
          <p:nvPr/>
        </p:nvPicPr>
        <p:blipFill>
          <a:blip r:embed="rId3"/>
          <a:stretch>
            <a:fillRect/>
          </a:stretch>
        </p:blipFill>
        <p:spPr>
          <a:xfrm>
            <a:off x="5380161" y="3124200"/>
            <a:ext cx="3001839" cy="1828800"/>
          </a:xfrm>
          <a:prstGeom prst="rect">
            <a:avLst/>
          </a:prstGeom>
        </p:spPr>
      </p:pic>
      <p:pic>
        <p:nvPicPr>
          <p:cNvPr id="6" name="Picture 5" descr="CSD_5.png"/>
          <p:cNvPicPr>
            <a:picLocks noChangeAspect="1"/>
          </p:cNvPicPr>
          <p:nvPr/>
        </p:nvPicPr>
        <p:blipFill>
          <a:blip r:embed="rId4"/>
          <a:stretch>
            <a:fillRect/>
          </a:stretch>
        </p:blipFill>
        <p:spPr>
          <a:xfrm>
            <a:off x="5380161" y="4953000"/>
            <a:ext cx="3001839" cy="1828800"/>
          </a:xfrm>
          <a:prstGeom prst="rect">
            <a:avLst/>
          </a:prstGeom>
        </p:spPr>
      </p:pic>
      <p:pic>
        <p:nvPicPr>
          <p:cNvPr id="8" name="Picture 7" descr="CPS_0.7.png"/>
          <p:cNvPicPr>
            <a:picLocks noChangeAspect="1"/>
          </p:cNvPicPr>
          <p:nvPr/>
        </p:nvPicPr>
        <p:blipFill>
          <a:blip r:embed="rId5"/>
          <a:stretch>
            <a:fillRect/>
          </a:stretch>
        </p:blipFill>
        <p:spPr>
          <a:xfrm>
            <a:off x="5380161" y="914400"/>
            <a:ext cx="2925639" cy="2194229"/>
          </a:xfrm>
          <a:prstGeom prst="rect">
            <a:avLst/>
          </a:prstGeom>
        </p:spPr>
      </p:pic>
      <p:sp>
        <p:nvSpPr>
          <p:cNvPr id="10" name="TextBox 9"/>
          <p:cNvSpPr txBox="1"/>
          <p:nvPr/>
        </p:nvSpPr>
        <p:spPr>
          <a:xfrm>
            <a:off x="4648200" y="1752600"/>
            <a:ext cx="990600" cy="369332"/>
          </a:xfrm>
          <a:prstGeom prst="rect">
            <a:avLst/>
          </a:prstGeom>
          <a:noFill/>
        </p:spPr>
        <p:txBody>
          <a:bodyPr wrap="square" rtlCol="0">
            <a:spAutoFit/>
          </a:bodyPr>
          <a:lstStyle/>
          <a:p>
            <a:r>
              <a:rPr lang="en-US" dirty="0" err="1" smtClean="0">
                <a:latin typeface="Symbol" charset="2"/>
                <a:cs typeface="Symbol" charset="2"/>
              </a:rPr>
              <a:t>s</a:t>
            </a:r>
            <a:r>
              <a:rPr lang="en-US" dirty="0" smtClean="0"/>
              <a:t>=0.7</a:t>
            </a:r>
            <a:endParaRPr lang="en-US" dirty="0"/>
          </a:p>
        </p:txBody>
      </p:sp>
      <p:sp>
        <p:nvSpPr>
          <p:cNvPr id="11" name="TextBox 10"/>
          <p:cNvSpPr txBox="1"/>
          <p:nvPr/>
        </p:nvSpPr>
        <p:spPr>
          <a:xfrm>
            <a:off x="4648200" y="3745468"/>
            <a:ext cx="990600" cy="369332"/>
          </a:xfrm>
          <a:prstGeom prst="rect">
            <a:avLst/>
          </a:prstGeom>
          <a:noFill/>
        </p:spPr>
        <p:txBody>
          <a:bodyPr wrap="square" rtlCol="0">
            <a:spAutoFit/>
          </a:bodyPr>
          <a:lstStyle/>
          <a:p>
            <a:r>
              <a:rPr lang="en-US" dirty="0" err="1" smtClean="0">
                <a:latin typeface="Symbol" charset="2"/>
                <a:cs typeface="Symbol" charset="2"/>
              </a:rPr>
              <a:t>s</a:t>
            </a:r>
            <a:r>
              <a:rPr lang="en-US" dirty="0" smtClean="0"/>
              <a:t>=5</a:t>
            </a:r>
            <a:endParaRPr lang="en-US" dirty="0"/>
          </a:p>
        </p:txBody>
      </p:sp>
      <p:sp>
        <p:nvSpPr>
          <p:cNvPr id="12" name="TextBox 11"/>
          <p:cNvSpPr txBox="1"/>
          <p:nvPr/>
        </p:nvSpPr>
        <p:spPr>
          <a:xfrm>
            <a:off x="4648200" y="5650468"/>
            <a:ext cx="990600" cy="369332"/>
          </a:xfrm>
          <a:prstGeom prst="rect">
            <a:avLst/>
          </a:prstGeom>
          <a:noFill/>
        </p:spPr>
        <p:txBody>
          <a:bodyPr wrap="square" rtlCol="0">
            <a:spAutoFit/>
          </a:bodyPr>
          <a:lstStyle/>
          <a:p>
            <a:r>
              <a:rPr lang="en-US" dirty="0" err="1" smtClean="0">
                <a:latin typeface="Symbol" charset="2"/>
                <a:cs typeface="Symbol" charset="2"/>
              </a:rPr>
              <a:t>s</a:t>
            </a:r>
            <a:r>
              <a:rPr lang="en-US" dirty="0" smtClean="0"/>
              <a:t>=10</a:t>
            </a:r>
            <a:endParaRPr lang="en-US" dirty="0"/>
          </a:p>
        </p:txBody>
      </p:sp>
      <p:sp>
        <p:nvSpPr>
          <p:cNvPr id="13" name="Date Placeholder 12"/>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Irregular sampling</a:t>
            </a:r>
            <a:endParaRPr lang="en-US" dirty="0"/>
          </a:p>
        </p:txBody>
      </p:sp>
      <p:sp>
        <p:nvSpPr>
          <p:cNvPr id="3" name="Content Placeholder 2"/>
          <p:cNvSpPr>
            <a:spLocks noGrp="1"/>
          </p:cNvSpPr>
          <p:nvPr>
            <p:ph idx="1"/>
          </p:nvPr>
        </p:nvSpPr>
        <p:spPr>
          <a:xfrm>
            <a:off x="457200" y="762000"/>
            <a:ext cx="8229600" cy="6096000"/>
          </a:xfrm>
        </p:spPr>
        <p:txBody>
          <a:bodyPr>
            <a:normAutofit/>
          </a:bodyPr>
          <a:lstStyle/>
          <a:p>
            <a:r>
              <a:rPr lang="en-US" sz="2400" dirty="0" smtClean="0"/>
              <a:t>Remember we have irregular sampling.</a:t>
            </a:r>
          </a:p>
          <a:p>
            <a:r>
              <a:rPr lang="en-US" sz="2400" dirty="0" smtClean="0"/>
              <a:t>Proposed a </a:t>
            </a:r>
            <a:r>
              <a:rPr lang="en-US" sz="2400" b="1" dirty="0" smtClean="0"/>
              <a:t>slotted method</a:t>
            </a:r>
            <a:endParaRPr lang="en-US" sz="2400" dirty="0" smtClean="0"/>
          </a:p>
          <a:p>
            <a:endParaRPr lang="en-US" sz="2400" dirty="0"/>
          </a:p>
        </p:txBody>
      </p:sp>
      <p:graphicFrame>
        <p:nvGraphicFramePr>
          <p:cNvPr id="5" name="Object 4"/>
          <p:cNvGraphicFramePr>
            <a:graphicFrameLocks noChangeAspect="1"/>
          </p:cNvGraphicFramePr>
          <p:nvPr/>
        </p:nvGraphicFramePr>
        <p:xfrm>
          <a:off x="381000" y="1601788"/>
          <a:ext cx="8561388" cy="4567237"/>
        </p:xfrm>
        <a:graphic>
          <a:graphicData uri="http://schemas.openxmlformats.org/presentationml/2006/ole">
            <p:oleObj spid="_x0000_s22530" name="Equation" r:id="rId4" imgW="4546600" imgH="2425700" progId="Equation.3">
              <p:embed/>
            </p:oleObj>
          </a:graphicData>
        </a:graphic>
      </p:graphicFrame>
      <p:sp>
        <p:nvSpPr>
          <p:cNvPr id="9" name="TextBox 8"/>
          <p:cNvSpPr txBox="1"/>
          <p:nvPr/>
        </p:nvSpPr>
        <p:spPr>
          <a:xfrm>
            <a:off x="381001" y="6169026"/>
            <a:ext cx="8561388" cy="523220"/>
          </a:xfrm>
          <a:prstGeom prst="rect">
            <a:avLst/>
          </a:prstGeom>
          <a:noFill/>
        </p:spPr>
        <p:txBody>
          <a:bodyPr wrap="square" rtlCol="0">
            <a:spAutoFit/>
          </a:bodyPr>
          <a:lstStyle/>
          <a:p>
            <a:r>
              <a:rPr lang="en-US" sz="1400" dirty="0" smtClean="0">
                <a:solidFill>
                  <a:schemeClr val="tx2">
                    <a:lumMod val="50000"/>
                  </a:schemeClr>
                </a:solidFill>
              </a:rPr>
              <a:t>W. Mayo, “Spectrum measurements with laser </a:t>
            </a:r>
            <a:r>
              <a:rPr lang="en-US" sz="1400" dirty="0" err="1" smtClean="0">
                <a:solidFill>
                  <a:schemeClr val="tx2">
                    <a:lumMod val="50000"/>
                  </a:schemeClr>
                </a:solidFill>
              </a:rPr>
              <a:t>velocimeters</a:t>
            </a:r>
            <a:r>
              <a:rPr lang="en-US" sz="1400" dirty="0" smtClean="0">
                <a:solidFill>
                  <a:schemeClr val="tx2">
                    <a:lumMod val="50000"/>
                  </a:schemeClr>
                </a:solidFill>
              </a:rPr>
              <a:t>,” in Proceedings of dynamic </a:t>
            </a:r>
            <a:r>
              <a:rPr lang="en-US" sz="1400" dirty="0" err="1" smtClean="0">
                <a:solidFill>
                  <a:schemeClr val="tx2">
                    <a:lumMod val="50000"/>
                  </a:schemeClr>
                </a:solidFill>
              </a:rPr>
              <a:t>ﬂow</a:t>
            </a:r>
            <a:r>
              <a:rPr lang="en-US" sz="1400" dirty="0" smtClean="0">
                <a:solidFill>
                  <a:schemeClr val="tx2">
                    <a:lumMod val="50000"/>
                  </a:schemeClr>
                </a:solidFill>
              </a:rPr>
              <a:t> conference, DISA </a:t>
            </a:r>
            <a:r>
              <a:rPr lang="en-US" sz="1400" dirty="0" err="1" smtClean="0">
                <a:solidFill>
                  <a:schemeClr val="tx2">
                    <a:lumMod val="50000"/>
                  </a:schemeClr>
                </a:solidFill>
              </a:rPr>
              <a:t>Electronik</a:t>
            </a:r>
            <a:r>
              <a:rPr lang="en-US" sz="1400" dirty="0" smtClean="0">
                <a:solidFill>
                  <a:schemeClr val="tx2">
                    <a:lumMod val="50000"/>
                  </a:schemeClr>
                </a:solidFill>
              </a:rPr>
              <a:t> A/S DK-2740, (</a:t>
            </a:r>
            <a:r>
              <a:rPr lang="en-US" sz="1400" dirty="0" err="1" smtClean="0">
                <a:solidFill>
                  <a:schemeClr val="tx2">
                    <a:lumMod val="50000"/>
                  </a:schemeClr>
                </a:solidFill>
              </a:rPr>
              <a:t>Skoolunder</a:t>
            </a:r>
            <a:r>
              <a:rPr lang="en-US" sz="1400" dirty="0" smtClean="0">
                <a:solidFill>
                  <a:schemeClr val="tx2">
                    <a:lumMod val="50000"/>
                  </a:schemeClr>
                </a:solidFill>
              </a:rPr>
              <a:t>, Denmark), pp. 851–868, 1978. </a:t>
            </a:r>
            <a:endParaRPr lang="en-US" sz="14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Information Potential </a:t>
            </a:r>
            <a:endParaRPr lang="en-US" dirty="0"/>
          </a:p>
        </p:txBody>
      </p:sp>
      <p:sp>
        <p:nvSpPr>
          <p:cNvPr id="5" name="Content Placeholder 2"/>
          <p:cNvSpPr>
            <a:spLocks noGrp="1"/>
          </p:cNvSpPr>
          <p:nvPr>
            <p:ph idx="1"/>
          </p:nvPr>
        </p:nvSpPr>
        <p:spPr>
          <a:xfrm>
            <a:off x="457200" y="838200"/>
            <a:ext cx="7543800" cy="6096000"/>
          </a:xfrm>
        </p:spPr>
        <p:txBody>
          <a:bodyPr>
            <a:normAutofit/>
          </a:bodyPr>
          <a:lstStyle/>
          <a:p>
            <a:r>
              <a:rPr lang="en-US" sz="2800" dirty="0" smtClean="0"/>
              <a:t>For every trial period P</a:t>
            </a:r>
            <a:r>
              <a:rPr lang="en-US" sz="2800" baseline="-25000" dirty="0" smtClean="0"/>
              <a:t>c</a:t>
            </a:r>
            <a:r>
              <a:rPr lang="en-US" sz="2800" dirty="0" smtClean="0"/>
              <a:t> </a:t>
            </a:r>
          </a:p>
          <a:p>
            <a:pPr lvl="1"/>
            <a:r>
              <a:rPr lang="en-US" sz="2400" dirty="0" smtClean="0"/>
              <a:t>Fold the </a:t>
            </a:r>
            <a:r>
              <a:rPr lang="en-US" sz="2400" dirty="0" err="1" smtClean="0"/>
              <a:t>lightcurve</a:t>
            </a:r>
            <a:endParaRPr lang="en-US" sz="2400" dirty="0" smtClean="0"/>
          </a:p>
          <a:p>
            <a:pPr lvl="1"/>
            <a:endParaRPr lang="en-US" sz="2400" dirty="0" smtClean="0"/>
          </a:p>
          <a:p>
            <a:pPr lvl="1"/>
            <a:endParaRPr lang="en-US" sz="2400" dirty="0" smtClean="0"/>
          </a:p>
          <a:p>
            <a:pPr lvl="1"/>
            <a:r>
              <a:rPr lang="en-US" sz="2400" dirty="0" smtClean="0"/>
              <a:t>Divide the folded </a:t>
            </a:r>
            <a:r>
              <a:rPr lang="en-US" sz="2400" dirty="0" err="1" smtClean="0"/>
              <a:t>lightcurve</a:t>
            </a:r>
            <a:r>
              <a:rPr lang="en-US" sz="2400" dirty="0" smtClean="0"/>
              <a:t> into H </a:t>
            </a:r>
            <a:r>
              <a:rPr lang="en-US" sz="2400" dirty="0" err="1" smtClean="0"/>
              <a:t>sub_samples</a:t>
            </a:r>
            <a:r>
              <a:rPr lang="en-US" sz="2400" dirty="0" smtClean="0"/>
              <a:t> and estimate the statistic </a:t>
            </a:r>
            <a:r>
              <a:rPr lang="en-US" sz="2400" dirty="0" smtClean="0">
                <a:latin typeface="Symbol" charset="2"/>
                <a:cs typeface="Symbol" charset="2"/>
              </a:rPr>
              <a:t>Q</a:t>
            </a:r>
            <a:r>
              <a:rPr lang="en-US" sz="2400" dirty="0" smtClean="0"/>
              <a:t>  </a:t>
            </a:r>
          </a:p>
          <a:p>
            <a:pPr lvl="1"/>
            <a:endParaRPr lang="en-US" sz="2400" dirty="0" smtClean="0"/>
          </a:p>
          <a:p>
            <a:pPr lvl="1"/>
            <a:endParaRPr lang="en-US" sz="2400" dirty="0" smtClean="0"/>
          </a:p>
          <a:p>
            <a:pPr lvl="1"/>
            <a:r>
              <a:rPr lang="en-US" sz="2400" dirty="0" smtClean="0"/>
              <a:t>where</a:t>
            </a:r>
            <a:endParaRPr lang="en-US" sz="2400" dirty="0"/>
          </a:p>
        </p:txBody>
      </p:sp>
      <p:graphicFrame>
        <p:nvGraphicFramePr>
          <p:cNvPr id="23554" name="Object 2"/>
          <p:cNvGraphicFramePr>
            <a:graphicFrameLocks noChangeAspect="1"/>
          </p:cNvGraphicFramePr>
          <p:nvPr/>
        </p:nvGraphicFramePr>
        <p:xfrm>
          <a:off x="914400" y="4702175"/>
          <a:ext cx="3754438" cy="860425"/>
        </p:xfrm>
        <a:graphic>
          <a:graphicData uri="http://schemas.openxmlformats.org/presentationml/2006/ole">
            <p:oleObj spid="_x0000_s23554" name="Equation" r:id="rId3" imgW="1993900" imgH="457200" progId="Equation.3">
              <p:embed/>
            </p:oleObj>
          </a:graphicData>
        </a:graphic>
      </p:graphicFrame>
      <p:graphicFrame>
        <p:nvGraphicFramePr>
          <p:cNvPr id="23555" name="Object 3"/>
          <p:cNvGraphicFramePr>
            <a:graphicFrameLocks noChangeAspect="1"/>
          </p:cNvGraphicFramePr>
          <p:nvPr/>
        </p:nvGraphicFramePr>
        <p:xfrm>
          <a:off x="1219200" y="1849438"/>
          <a:ext cx="3683000" cy="741362"/>
        </p:xfrm>
        <a:graphic>
          <a:graphicData uri="http://schemas.openxmlformats.org/presentationml/2006/ole">
            <p:oleObj spid="_x0000_s23555" name="Equation" r:id="rId4" imgW="1955800" imgH="393700" progId="Equation.3">
              <p:embed/>
            </p:oleObj>
          </a:graphicData>
        </a:graphic>
      </p:graphicFrame>
      <p:pic>
        <p:nvPicPr>
          <p:cNvPr id="11" name="Picture 10"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998189" y="3644900"/>
            <a:ext cx="7002811" cy="530352"/>
          </a:xfrm>
          <a:prstGeom prst="rect">
            <a:avLst/>
          </a:prstGeom>
        </p:spPr>
      </p:pic>
      <p:sp>
        <p:nvSpPr>
          <p:cNvPr id="12" name="Date Placeholder 11"/>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MACHO variables</a:t>
            </a:r>
            <a:endParaRPr lang="en-US" dirty="0"/>
          </a:p>
        </p:txBody>
      </p:sp>
      <p:sp>
        <p:nvSpPr>
          <p:cNvPr id="3" name="Content Placeholder 2"/>
          <p:cNvSpPr>
            <a:spLocks noGrp="1"/>
          </p:cNvSpPr>
          <p:nvPr>
            <p:ph idx="1"/>
          </p:nvPr>
        </p:nvSpPr>
        <p:spPr>
          <a:xfrm>
            <a:off x="457200" y="762000"/>
            <a:ext cx="8229600" cy="6096000"/>
          </a:xfrm>
        </p:spPr>
        <p:txBody>
          <a:bodyPr>
            <a:normAutofit/>
          </a:bodyPr>
          <a:lstStyle/>
          <a:p>
            <a:r>
              <a:rPr lang="en-US" sz="2400" dirty="0" smtClean="0"/>
              <a:t>600 light-curves was drawn from the MACHO survey. </a:t>
            </a:r>
          </a:p>
          <a:p>
            <a:pPr lvl="1"/>
            <a:r>
              <a:rPr lang="en-US" sz="2000" dirty="0" smtClean="0"/>
              <a:t>200 light-curves for </a:t>
            </a:r>
            <a:r>
              <a:rPr lang="en-US" sz="2000" dirty="0" err="1" smtClean="0"/>
              <a:t>EBs</a:t>
            </a:r>
            <a:r>
              <a:rPr lang="en-US" sz="2000" dirty="0" smtClean="0"/>
              <a:t>, </a:t>
            </a:r>
            <a:r>
              <a:rPr lang="en-US" sz="2000" dirty="0" err="1" smtClean="0"/>
              <a:t>Cepheids</a:t>
            </a:r>
            <a:r>
              <a:rPr lang="en-US" sz="2000" dirty="0" smtClean="0"/>
              <a:t> and RR </a:t>
            </a:r>
            <a:r>
              <a:rPr lang="en-US" sz="2000" dirty="0" err="1" smtClean="0"/>
              <a:t>Lyrae</a:t>
            </a:r>
            <a:r>
              <a:rPr lang="en-US" sz="2000" dirty="0" smtClean="0"/>
              <a:t>, </a:t>
            </a:r>
          </a:p>
          <a:p>
            <a:pPr lvl="1"/>
            <a:r>
              <a:rPr lang="en-US" sz="2000" dirty="0" smtClean="0"/>
              <a:t>periods range from 0.2 days to 200 days. </a:t>
            </a:r>
          </a:p>
          <a:p>
            <a:endParaRPr lang="en-US" sz="2400" dirty="0" smtClean="0"/>
          </a:p>
          <a:p>
            <a:pPr>
              <a:buNone/>
            </a:pPr>
            <a:endParaRPr lang="en-US" sz="2400" dirty="0" smtClean="0"/>
          </a:p>
        </p:txBody>
      </p:sp>
      <p:pic>
        <p:nvPicPr>
          <p:cNvPr id="6" name="Picture 5" descr="ceph2.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28600" y="2362200"/>
            <a:ext cx="2797483" cy="2103120"/>
          </a:xfrm>
          <a:prstGeom prst="rect">
            <a:avLst/>
          </a:prstGeom>
        </p:spPr>
      </p:pic>
      <p:sp>
        <p:nvSpPr>
          <p:cNvPr id="7" name="TextBox 6"/>
          <p:cNvSpPr txBox="1"/>
          <p:nvPr/>
        </p:nvSpPr>
        <p:spPr>
          <a:xfrm>
            <a:off x="349668" y="4648200"/>
            <a:ext cx="8536562" cy="2123658"/>
          </a:xfrm>
          <a:prstGeom prst="rect">
            <a:avLst/>
          </a:prstGeom>
          <a:noFill/>
        </p:spPr>
        <p:txBody>
          <a:bodyPr wrap="none" rtlCol="0">
            <a:spAutoFit/>
          </a:bodyPr>
          <a:lstStyle/>
          <a:p>
            <a:pPr>
              <a:buFont typeface="Arial"/>
              <a:buChar char="•"/>
            </a:pPr>
            <a:r>
              <a:rPr lang="en-US" sz="2400" dirty="0" smtClean="0"/>
              <a:t>The periods of these light-curves were estimated by expert </a:t>
            </a:r>
          </a:p>
          <a:p>
            <a:r>
              <a:rPr lang="en-US" sz="2400" dirty="0" smtClean="0"/>
              <a:t>astronomers (that’s </a:t>
            </a:r>
            <a:r>
              <a:rPr lang="en-US" sz="2400" b="1" dirty="0" smtClean="0">
                <a:solidFill>
                  <a:schemeClr val="accent2"/>
                </a:solidFill>
              </a:rPr>
              <a:t>ME</a:t>
            </a:r>
            <a:r>
              <a:rPr lang="en-US" sz="2400" dirty="0" smtClean="0"/>
              <a:t>) from the Harvard Time Series Center (TSC) </a:t>
            </a:r>
          </a:p>
          <a:p>
            <a:pPr>
              <a:buFont typeface="Arial"/>
              <a:buChar char="•"/>
            </a:pPr>
            <a:r>
              <a:rPr lang="en-US" sz="2400" dirty="0" smtClean="0"/>
              <a:t> Use epoch folding (PDM), and visual inspection.</a:t>
            </a:r>
          </a:p>
          <a:p>
            <a:pPr>
              <a:buFont typeface="Arial"/>
              <a:buChar char="•"/>
            </a:pPr>
            <a:r>
              <a:rPr lang="en-US" sz="2400" dirty="0" smtClean="0"/>
              <a:t>In this work, we consider the TSC periods to be the gold standard.  </a:t>
            </a:r>
          </a:p>
          <a:p>
            <a:pPr>
              <a:buFont typeface="Arial"/>
              <a:buChar char="•"/>
            </a:pPr>
            <a:endParaRPr lang="en-US" dirty="0" smtClean="0"/>
          </a:p>
          <a:p>
            <a:pPr>
              <a:buFont typeface="Arial"/>
              <a:buChar char="•"/>
            </a:pPr>
            <a:endParaRPr lang="en-US" dirty="0"/>
          </a:p>
        </p:txBody>
      </p:sp>
      <p:pic>
        <p:nvPicPr>
          <p:cNvPr id="8" name="Picture 7" descr="eb2.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6025606" y="2362200"/>
            <a:ext cx="2797484" cy="2103120"/>
          </a:xfrm>
          <a:prstGeom prst="rect">
            <a:avLst/>
          </a:prstGeom>
        </p:spPr>
      </p:pic>
      <p:pic>
        <p:nvPicPr>
          <p:cNvPr id="9" name="Picture 8" descr="rrl2.eps"/>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3279503" y="2438400"/>
            <a:ext cx="2797484" cy="2103120"/>
          </a:xfrm>
          <a:prstGeom prst="rect">
            <a:avLst/>
          </a:prstGeom>
        </p:spPr>
      </p:pic>
      <p:sp>
        <p:nvSpPr>
          <p:cNvPr id="10" name="Date Placeholder 9"/>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Method</a:t>
            </a:r>
            <a:endParaRPr lang="en-US" dirty="0"/>
          </a:p>
        </p:txBody>
      </p:sp>
      <p:sp>
        <p:nvSpPr>
          <p:cNvPr id="3" name="Content Placeholder 2"/>
          <p:cNvSpPr>
            <a:spLocks noGrp="1"/>
          </p:cNvSpPr>
          <p:nvPr>
            <p:ph idx="1"/>
          </p:nvPr>
        </p:nvSpPr>
        <p:spPr>
          <a:xfrm>
            <a:off x="457200" y="762000"/>
            <a:ext cx="8229600" cy="6096000"/>
          </a:xfrm>
        </p:spPr>
        <p:txBody>
          <a:bodyPr>
            <a:normAutofit/>
          </a:bodyPr>
          <a:lstStyle/>
          <a:p>
            <a:r>
              <a:rPr lang="en-US" sz="2400" dirty="0" smtClean="0"/>
              <a:t>Z-normalize the light curve’s. </a:t>
            </a:r>
          </a:p>
          <a:p>
            <a:endParaRPr lang="en-US" sz="2400" dirty="0" smtClean="0"/>
          </a:p>
          <a:p>
            <a:r>
              <a:rPr lang="en-US" sz="2400" dirty="0" smtClean="0"/>
              <a:t>Discard samples having an error estimation greater than the mean error plus two times its standard deviation (less than 1% of the samples of a light curve are discarded).</a:t>
            </a:r>
          </a:p>
          <a:p>
            <a:endParaRPr lang="en-US" sz="2400" dirty="0" smtClean="0"/>
          </a:p>
          <a:p>
            <a:r>
              <a:rPr lang="en-US" sz="2400" dirty="0" smtClean="0"/>
              <a:t>Compute the slotted </a:t>
            </a:r>
            <a:r>
              <a:rPr lang="en-US" sz="2400" dirty="0" err="1" smtClean="0"/>
              <a:t>correntropy</a:t>
            </a:r>
            <a:r>
              <a:rPr lang="en-US" sz="2400" dirty="0" smtClean="0"/>
              <a:t>. </a:t>
            </a:r>
          </a:p>
          <a:p>
            <a:pPr lvl="1"/>
            <a:r>
              <a:rPr lang="en-US" sz="2000" dirty="0" smtClean="0"/>
              <a:t>The maximum lag is set to 0.3 N, where N is the light curve length. This value is chosen as a trade-off between having enough samples to estimate </a:t>
            </a:r>
            <a:r>
              <a:rPr lang="en-US" sz="2000" dirty="0" err="1" smtClean="0"/>
              <a:t>correntropy</a:t>
            </a:r>
            <a:r>
              <a:rPr lang="en-US" sz="2000" dirty="0" smtClean="0"/>
              <a:t> with longer lags and bounding the longer period that could be detected.</a:t>
            </a:r>
          </a:p>
          <a:p>
            <a:r>
              <a:rPr lang="en-US" sz="2400" dirty="0" smtClean="0"/>
              <a:t>Store the periods associated with the highest peaks of the CSD. For each trial period compute the IP metric as shown before</a:t>
            </a:r>
          </a:p>
        </p:txBody>
      </p:sp>
      <p:sp>
        <p:nvSpPr>
          <p:cNvPr id="4" name="Date Placeholder 3"/>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r>
              <a:rPr lang="en-US" dirty="0" smtClean="0"/>
              <a:t>Motivation</a:t>
            </a:r>
            <a:endParaRPr lang="en-US" dirty="0"/>
          </a:p>
        </p:txBody>
      </p:sp>
      <p:sp>
        <p:nvSpPr>
          <p:cNvPr id="3" name="Content Placeholder 2"/>
          <p:cNvSpPr>
            <a:spLocks noGrp="1"/>
          </p:cNvSpPr>
          <p:nvPr>
            <p:ph idx="1"/>
          </p:nvPr>
        </p:nvSpPr>
        <p:spPr>
          <a:xfrm>
            <a:off x="457200" y="1600200"/>
            <a:ext cx="4864441" cy="4525963"/>
          </a:xfrm>
        </p:spPr>
        <p:txBody>
          <a:bodyPr>
            <a:normAutofit/>
          </a:bodyPr>
          <a:lstStyle/>
          <a:p>
            <a:r>
              <a:rPr lang="en-US" sz="2800" dirty="0" smtClean="0"/>
              <a:t>Pan-STARRS, LSST etc are/will be producing millions of </a:t>
            </a:r>
            <a:r>
              <a:rPr lang="en-US" sz="2800" dirty="0" err="1" smtClean="0"/>
              <a:t>lightcurves</a:t>
            </a:r>
            <a:r>
              <a:rPr lang="en-US" sz="2800" dirty="0" smtClean="0"/>
              <a:t>.</a:t>
            </a:r>
          </a:p>
          <a:p>
            <a:r>
              <a:rPr lang="en-US" sz="2800" dirty="0" smtClean="0"/>
              <a:t>Can we classify them using automatic methods ?</a:t>
            </a:r>
          </a:p>
          <a:p>
            <a:r>
              <a:rPr lang="en-US" sz="2800" dirty="0" smtClean="0"/>
              <a:t>Can we use variability as a discriminator? </a:t>
            </a:r>
          </a:p>
          <a:p>
            <a:pPr>
              <a:buNone/>
            </a:pPr>
            <a:endParaRPr lang="en-US" sz="2800" dirty="0" smtClean="0"/>
          </a:p>
        </p:txBody>
      </p:sp>
      <p:pic>
        <p:nvPicPr>
          <p:cNvPr id="4" name="Picture 7"/>
          <p:cNvPicPr>
            <a:picLocks noChangeAspect="1" noChangeArrowheads="1"/>
          </p:cNvPicPr>
          <p:nvPr/>
        </p:nvPicPr>
        <p:blipFill>
          <a:blip r:embed="rId2"/>
          <a:srcRect/>
          <a:stretch>
            <a:fillRect/>
          </a:stretch>
        </p:blipFill>
        <p:spPr bwMode="auto">
          <a:xfrm>
            <a:off x="5321641" y="-6426"/>
            <a:ext cx="3746159" cy="2521026"/>
          </a:xfrm>
          <a:prstGeom prst="rect">
            <a:avLst/>
          </a:prstGeom>
          <a:noFill/>
          <a:ln w="9525">
            <a:noFill/>
            <a:miter lim="800000"/>
            <a:headEnd/>
            <a:tailEnd/>
          </a:ln>
        </p:spPr>
      </p:pic>
      <p:pic>
        <p:nvPicPr>
          <p:cNvPr id="5" name="Picture 4" descr="img41.gif"/>
          <p:cNvPicPr>
            <a:picLocks noChangeAspect="1"/>
          </p:cNvPicPr>
          <p:nvPr/>
        </p:nvPicPr>
        <p:blipFill>
          <a:blip r:embed="rId3"/>
          <a:stretch>
            <a:fillRect/>
          </a:stretch>
        </p:blipFill>
        <p:spPr>
          <a:xfrm>
            <a:off x="5638800" y="2514600"/>
            <a:ext cx="3048000" cy="2118360"/>
          </a:xfrm>
          <a:prstGeom prst="rect">
            <a:avLst/>
          </a:prstGeom>
        </p:spPr>
      </p:pic>
      <p:pic>
        <p:nvPicPr>
          <p:cNvPr id="6" name="Picture 5" descr="nova_light_curve.gif"/>
          <p:cNvPicPr>
            <a:picLocks noChangeAspect="1"/>
          </p:cNvPicPr>
          <p:nvPr/>
        </p:nvPicPr>
        <p:blipFill>
          <a:blip r:embed="rId4"/>
          <a:stretch>
            <a:fillRect/>
          </a:stretch>
        </p:blipFill>
        <p:spPr>
          <a:xfrm>
            <a:off x="5638800" y="4573763"/>
            <a:ext cx="3048000" cy="1892797"/>
          </a:xfrm>
          <a:prstGeom prst="rect">
            <a:avLst/>
          </a:prstGeom>
        </p:spPr>
      </p:pic>
      <p:sp>
        <p:nvSpPr>
          <p:cNvPr id="7" name="Date Placeholder 6"/>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399" y="762000"/>
            <a:ext cx="4833115" cy="3300984"/>
          </a:xfrm>
          <a:prstGeom prst="rect">
            <a:avLst/>
          </a:prstGeom>
        </p:spPr>
      </p:pic>
      <p:pic>
        <p:nvPicPr>
          <p:cNvPr id="5" name="Picture 4"/>
          <p:cNvPicPr>
            <a:picLocks noChangeAspect="1"/>
          </p:cNvPicPr>
          <p:nvPr/>
        </p:nvPicPr>
        <p:blipFill>
          <a:blip r:embed="rId3"/>
          <a:stretch>
            <a:fillRect/>
          </a:stretch>
        </p:blipFill>
        <p:spPr>
          <a:xfrm>
            <a:off x="4464872" y="762000"/>
            <a:ext cx="4679128" cy="3300984"/>
          </a:xfrm>
          <a:prstGeom prst="rect">
            <a:avLst/>
          </a:prstGeom>
        </p:spPr>
      </p:pic>
      <p:sp>
        <p:nvSpPr>
          <p:cNvPr id="6" name="Date Placeholder 5"/>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Parameters</a:t>
            </a:r>
            <a:endParaRPr lang="en-US" dirty="0"/>
          </a:p>
        </p:txBody>
      </p:sp>
      <p:sp>
        <p:nvSpPr>
          <p:cNvPr id="3" name="Content Placeholder 2"/>
          <p:cNvSpPr>
            <a:spLocks noGrp="1"/>
          </p:cNvSpPr>
          <p:nvPr>
            <p:ph idx="1"/>
          </p:nvPr>
        </p:nvSpPr>
        <p:spPr>
          <a:xfrm>
            <a:off x="457200" y="762000"/>
            <a:ext cx="8229600" cy="6096000"/>
          </a:xfrm>
        </p:spPr>
        <p:txBody>
          <a:bodyPr>
            <a:normAutofit/>
          </a:bodyPr>
          <a:lstStyle/>
          <a:p>
            <a:r>
              <a:rPr lang="en-US" sz="2400" b="1" dirty="0" smtClean="0"/>
              <a:t>Gaussian kernel size</a:t>
            </a:r>
            <a:r>
              <a:rPr lang="en-US" sz="2400" dirty="0" smtClean="0"/>
              <a:t>: If it is set too large the higher- order moments in </a:t>
            </a:r>
            <a:r>
              <a:rPr lang="en-US" sz="2400" dirty="0" err="1" smtClean="0"/>
              <a:t>correntropy</a:t>
            </a:r>
            <a:r>
              <a:rPr lang="en-US" sz="2400" dirty="0" smtClean="0"/>
              <a:t> will be ignored. If it is set too small then </a:t>
            </a:r>
            <a:r>
              <a:rPr lang="en-US" sz="2400" dirty="0" err="1" smtClean="0"/>
              <a:t>correntropy</a:t>
            </a:r>
            <a:r>
              <a:rPr lang="en-US" sz="2400" dirty="0" smtClean="0"/>
              <a:t> will not be able to discriminate between signal and noise.</a:t>
            </a:r>
          </a:p>
          <a:p>
            <a:pPr>
              <a:buNone/>
            </a:pPr>
            <a:r>
              <a:rPr lang="en-US" sz="2400" dirty="0" smtClean="0"/>
              <a:t>	We repeat for 25 values of the kernel size in the interval. Each kernel size provides trial periods.</a:t>
            </a:r>
          </a:p>
          <a:p>
            <a:pPr>
              <a:buNone/>
            </a:pPr>
            <a:endParaRPr lang="en-US" sz="2400" dirty="0" smtClean="0"/>
          </a:p>
        </p:txBody>
      </p:sp>
      <p:pic>
        <p:nvPicPr>
          <p:cNvPr id="4" name="Picture 3"/>
          <p:cNvPicPr>
            <a:picLocks noChangeAspect="1"/>
          </p:cNvPicPr>
          <p:nvPr/>
        </p:nvPicPr>
        <p:blipFill>
          <a:blip r:embed="rId3"/>
          <a:stretch>
            <a:fillRect/>
          </a:stretch>
        </p:blipFill>
        <p:spPr>
          <a:xfrm>
            <a:off x="3454580" y="3124200"/>
            <a:ext cx="4775019" cy="3733800"/>
          </a:xfrm>
          <a:prstGeom prst="rect">
            <a:avLst/>
          </a:prstGeom>
        </p:spPr>
      </p:pic>
      <p:sp>
        <p:nvSpPr>
          <p:cNvPr id="5" name="Date Placeholder 4"/>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Other parameters</a:t>
            </a:r>
            <a:endParaRPr lang="en-US" dirty="0"/>
          </a:p>
        </p:txBody>
      </p:sp>
      <p:sp>
        <p:nvSpPr>
          <p:cNvPr id="9" name="TextBox 8"/>
          <p:cNvSpPr txBox="1"/>
          <p:nvPr/>
        </p:nvSpPr>
        <p:spPr>
          <a:xfrm>
            <a:off x="533400" y="1219200"/>
            <a:ext cx="7772400" cy="3046988"/>
          </a:xfrm>
          <a:prstGeom prst="rect">
            <a:avLst/>
          </a:prstGeom>
          <a:noFill/>
        </p:spPr>
        <p:txBody>
          <a:bodyPr wrap="square" rtlCol="0">
            <a:spAutoFit/>
          </a:bodyPr>
          <a:lstStyle/>
          <a:p>
            <a:r>
              <a:rPr lang="en-US" sz="2400" dirty="0" smtClean="0"/>
              <a:t> </a:t>
            </a:r>
          </a:p>
          <a:p>
            <a:pPr>
              <a:buFont typeface="Arial"/>
              <a:buChar char="•"/>
            </a:pPr>
            <a:r>
              <a:rPr lang="en-US" sz="2400" b="1" dirty="0" err="1" smtClean="0"/>
              <a:t>Correntropy</a:t>
            </a:r>
            <a:r>
              <a:rPr lang="en-US" sz="2400" b="1" dirty="0" smtClean="0"/>
              <a:t> </a:t>
            </a:r>
            <a:r>
              <a:rPr lang="en-US" sz="2400" dirty="0" smtClean="0"/>
              <a:t>slot size </a:t>
            </a:r>
            <a:r>
              <a:rPr lang="en-US" sz="2400" dirty="0" err="1" smtClean="0">
                <a:latin typeface="Symbol" charset="2"/>
                <a:cs typeface="Symbol" charset="2"/>
              </a:rPr>
              <a:t>Dt</a:t>
            </a:r>
            <a:r>
              <a:rPr lang="en-US" sz="2400" dirty="0" smtClean="0"/>
              <a:t>: Set to 0.25 days to capture the shorter periods present in the data set</a:t>
            </a:r>
          </a:p>
          <a:p>
            <a:endParaRPr lang="en-US" sz="2400" dirty="0" smtClean="0"/>
          </a:p>
          <a:p>
            <a:r>
              <a:rPr lang="en-US" sz="2400" dirty="0" smtClean="0"/>
              <a:t>•Number of peaks analyzed from the CSD: In our experiments we found that setting </a:t>
            </a:r>
            <a:r>
              <a:rPr lang="en-US" sz="2400" dirty="0" err="1" smtClean="0"/>
              <a:t>N</a:t>
            </a:r>
            <a:r>
              <a:rPr lang="en-US" sz="2400" baseline="-25000" dirty="0" err="1" smtClean="0"/>
              <a:t>p</a:t>
            </a:r>
            <a:r>
              <a:rPr lang="en-US" sz="2400" dirty="0" smtClean="0"/>
              <a:t>=10 is a good trade-off between obtaining the biggest hit rate and having less computational load.</a:t>
            </a:r>
          </a:p>
        </p:txBody>
      </p:sp>
      <p:sp>
        <p:nvSpPr>
          <p:cNvPr id="10" name="Date Placeholder 9"/>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dirty="0" err="1" smtClean="0"/>
              <a:t>RRLyrae</a:t>
            </a:r>
            <a:r>
              <a:rPr lang="en-US" dirty="0" smtClean="0"/>
              <a:t> and Cepheid</a:t>
            </a:r>
            <a:endParaRPr lang="en-US" dirty="0"/>
          </a:p>
        </p:txBody>
      </p:sp>
      <p:sp>
        <p:nvSpPr>
          <p:cNvPr id="3" name="Content Placeholder 2"/>
          <p:cNvSpPr>
            <a:spLocks noGrp="1"/>
          </p:cNvSpPr>
          <p:nvPr>
            <p:ph idx="1"/>
          </p:nvPr>
        </p:nvSpPr>
        <p:spPr>
          <a:xfrm>
            <a:off x="457200" y="5638800"/>
            <a:ext cx="8229600" cy="2849563"/>
          </a:xfrm>
        </p:spPr>
        <p:txBody>
          <a:bodyPr>
            <a:normAutofit/>
          </a:bodyPr>
          <a:lstStyle/>
          <a:p>
            <a:r>
              <a:rPr lang="en-US" sz="2000" dirty="0" smtClean="0"/>
              <a:t>SLLK string length method by (D. Clarke 2002) </a:t>
            </a:r>
          </a:p>
          <a:p>
            <a:r>
              <a:rPr lang="en-US" sz="2000" dirty="0" err="1" smtClean="0"/>
              <a:t>SigSpec</a:t>
            </a:r>
            <a:r>
              <a:rPr lang="en-US" sz="2000" dirty="0" smtClean="0"/>
              <a:t> combines Fourier based methods with statistical metrics of spectral significance (P. </a:t>
            </a:r>
            <a:r>
              <a:rPr lang="en-US" sz="2000" dirty="0" err="1" smtClean="0"/>
              <a:t>Reegen</a:t>
            </a:r>
            <a:r>
              <a:rPr lang="en-US" sz="2000" dirty="0" smtClean="0"/>
              <a:t> 2007)</a:t>
            </a:r>
            <a:endParaRPr lang="en-US" sz="2000" dirty="0"/>
          </a:p>
        </p:txBody>
      </p:sp>
      <p:pic>
        <p:nvPicPr>
          <p:cNvPr id="4" name="Picture 3"/>
          <p:cNvPicPr>
            <a:picLocks noChangeAspect="1"/>
          </p:cNvPicPr>
          <p:nvPr/>
        </p:nvPicPr>
        <p:blipFill>
          <a:blip r:embed="rId2"/>
          <a:stretch>
            <a:fillRect/>
          </a:stretch>
        </p:blipFill>
        <p:spPr>
          <a:xfrm>
            <a:off x="762000" y="1143000"/>
            <a:ext cx="7817222" cy="4506399"/>
          </a:xfrm>
          <a:prstGeom prst="rect">
            <a:avLst/>
          </a:prstGeom>
        </p:spPr>
      </p:pic>
      <p:sp>
        <p:nvSpPr>
          <p:cNvPr id="5" name="Date Placeholder 4"/>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EB</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533400" y="1447800"/>
            <a:ext cx="8152835" cy="4794250"/>
          </a:xfrm>
          <a:prstGeom prst="rect">
            <a:avLst/>
          </a:prstGeom>
        </p:spPr>
      </p:pic>
      <p:sp>
        <p:nvSpPr>
          <p:cNvPr id="6" name="TextBox 5"/>
          <p:cNvSpPr txBox="1"/>
          <p:nvPr/>
        </p:nvSpPr>
        <p:spPr>
          <a:xfrm>
            <a:off x="6492578" y="6260068"/>
            <a:ext cx="1889422" cy="369332"/>
          </a:xfrm>
          <a:prstGeom prst="rect">
            <a:avLst/>
          </a:prstGeom>
          <a:noFill/>
        </p:spPr>
        <p:txBody>
          <a:bodyPr wrap="none" rtlCol="0">
            <a:spAutoFit/>
          </a:bodyPr>
          <a:lstStyle/>
          <a:p>
            <a:r>
              <a:rPr lang="en-US" dirty="0" smtClean="0"/>
              <a:t>P. </a:t>
            </a:r>
            <a:r>
              <a:rPr lang="en-US" dirty="0" err="1" smtClean="0"/>
              <a:t>Hujse</a:t>
            </a:r>
            <a:r>
              <a:rPr lang="en-US" dirty="0" smtClean="0"/>
              <a:t> et al 2011</a:t>
            </a:r>
            <a:endParaRPr lang="en-US" dirty="0"/>
          </a:p>
        </p:txBody>
      </p:sp>
      <p:sp>
        <p:nvSpPr>
          <p:cNvPr id="7" name="Date Placeholder 6"/>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2D Kernel</a:t>
            </a:r>
            <a:r>
              <a:rPr lang="en-US" dirty="0" smtClean="0"/>
              <a:t/>
            </a:r>
            <a:br>
              <a:rPr lang="en-US" dirty="0" smtClean="0"/>
            </a:br>
            <a:endParaRPr lang="en-US" sz="2667" i="1" dirty="0">
              <a:solidFill>
                <a:schemeClr val="tx2"/>
              </a:solidFill>
            </a:endParaRPr>
          </a:p>
        </p:txBody>
      </p:sp>
      <p:sp>
        <p:nvSpPr>
          <p:cNvPr id="3" name="Content Placeholder 2"/>
          <p:cNvSpPr>
            <a:spLocks noGrp="1"/>
          </p:cNvSpPr>
          <p:nvPr>
            <p:ph idx="1"/>
          </p:nvPr>
        </p:nvSpPr>
        <p:spPr>
          <a:xfrm>
            <a:off x="457200" y="1493837"/>
            <a:ext cx="8229600" cy="4525963"/>
          </a:xfrm>
        </p:spPr>
        <p:txBody>
          <a:bodyPr>
            <a:normAutofit/>
          </a:bodyPr>
          <a:lstStyle/>
          <a:p>
            <a:r>
              <a:rPr lang="en-US" sz="2400" dirty="0" smtClean="0"/>
              <a:t>Drawback of the previous method is that we need to tune the parameters of the slotted method.</a:t>
            </a:r>
          </a:p>
          <a:p>
            <a:r>
              <a:rPr lang="en-US" sz="2400" dirty="0" smtClean="0"/>
              <a:t>New idea   </a:t>
            </a:r>
            <a:endParaRPr lang="en-US" sz="2400" dirty="0"/>
          </a:p>
        </p:txBody>
      </p:sp>
      <p:pic>
        <p:nvPicPr>
          <p:cNvPr id="6" name="Picture 5"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62000" y="4864100"/>
            <a:ext cx="5994400" cy="469900"/>
          </a:xfrm>
          <a:prstGeom prst="rect">
            <a:avLst/>
          </a:prstGeom>
        </p:spPr>
      </p:pic>
      <p:sp>
        <p:nvSpPr>
          <p:cNvPr id="10" name="TextBox 9"/>
          <p:cNvSpPr txBox="1"/>
          <p:nvPr/>
        </p:nvSpPr>
        <p:spPr>
          <a:xfrm>
            <a:off x="685800" y="4262735"/>
            <a:ext cx="1937099" cy="461665"/>
          </a:xfrm>
          <a:prstGeom prst="rect">
            <a:avLst/>
          </a:prstGeom>
          <a:noFill/>
        </p:spPr>
        <p:txBody>
          <a:bodyPr wrap="none" rtlCol="0">
            <a:spAutoFit/>
          </a:bodyPr>
          <a:lstStyle/>
          <a:p>
            <a:r>
              <a:rPr lang="en-US" sz="2400" dirty="0" smtClean="0"/>
              <a:t>Overall Kernel</a:t>
            </a:r>
            <a:endParaRPr lang="en-US" sz="2400" dirty="0"/>
          </a:p>
        </p:txBody>
      </p:sp>
      <p:sp>
        <p:nvSpPr>
          <p:cNvPr id="11" name="Date Placeholder 10"/>
          <p:cNvSpPr>
            <a:spLocks noGrp="1"/>
          </p:cNvSpPr>
          <p:nvPr>
            <p:ph type="dt" sz="half" idx="10"/>
          </p:nvPr>
        </p:nvSpPr>
        <p:spPr/>
        <p:txBody>
          <a:bodyPr/>
          <a:lstStyle/>
          <a:p>
            <a:r>
              <a:rPr lang="en-US" smtClean="0"/>
              <a:t>AAS-HEAD Sept 2011</a:t>
            </a:r>
            <a:endParaRPr lang="en-US"/>
          </a:p>
        </p:txBody>
      </p:sp>
      <p:pic>
        <p:nvPicPr>
          <p:cNvPr id="15" name="Picture 14"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706438" y="2463800"/>
            <a:ext cx="7441870" cy="1193800"/>
          </a:xfrm>
          <a:prstGeom prst="rect">
            <a:avLst/>
          </a:prstGeom>
        </p:spPr>
      </p:pic>
      <p:pic>
        <p:nvPicPr>
          <p:cNvPr id="16" name="Picture 15"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612775" y="3489420"/>
            <a:ext cx="6626225" cy="93018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Can we discriminate periodic from not-periodic ?</a:t>
            </a:r>
            <a:endParaRPr lang="en-US" dirty="0"/>
          </a:p>
        </p:txBody>
      </p:sp>
      <p:sp>
        <p:nvSpPr>
          <p:cNvPr id="8" name="Date Placeholder 7"/>
          <p:cNvSpPr>
            <a:spLocks noGrp="1"/>
          </p:cNvSpPr>
          <p:nvPr>
            <p:ph type="dt" sz="half" idx="10"/>
          </p:nvPr>
        </p:nvSpPr>
        <p:spPr/>
        <p:txBody>
          <a:bodyPr/>
          <a:lstStyle/>
          <a:p>
            <a:r>
              <a:rPr lang="en-US" smtClean="0"/>
              <a:t>AAS-HEAD Sept 2011</a:t>
            </a:r>
            <a:endParaRPr lang="en-US"/>
          </a:p>
        </p:txBody>
      </p:sp>
      <p:sp>
        <p:nvSpPr>
          <p:cNvPr id="10" name="TextBox 9"/>
          <p:cNvSpPr txBox="1"/>
          <p:nvPr/>
        </p:nvSpPr>
        <p:spPr>
          <a:xfrm>
            <a:off x="457200" y="2667000"/>
            <a:ext cx="3722143" cy="461665"/>
          </a:xfrm>
          <a:prstGeom prst="rect">
            <a:avLst/>
          </a:prstGeom>
          <a:noFill/>
        </p:spPr>
        <p:txBody>
          <a:bodyPr wrap="none" rtlCol="0">
            <a:spAutoFit/>
          </a:bodyPr>
          <a:lstStyle/>
          <a:p>
            <a:r>
              <a:rPr lang="en-US" sz="2400" dirty="0" smtClean="0"/>
              <a:t>Period discrimination metric </a:t>
            </a:r>
            <a:endParaRPr lang="en-US" sz="2400" dirty="0"/>
          </a:p>
        </p:txBody>
      </p:sp>
      <p:pic>
        <p:nvPicPr>
          <p:cNvPr id="11" name="Picture 10"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57200" y="3276600"/>
            <a:ext cx="8458200" cy="118356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Method</a:t>
            </a:r>
            <a:endParaRPr lang="en-US" dirty="0"/>
          </a:p>
        </p:txBody>
      </p:sp>
      <p:sp>
        <p:nvSpPr>
          <p:cNvPr id="3" name="Content Placeholder 2"/>
          <p:cNvSpPr>
            <a:spLocks noGrp="1"/>
          </p:cNvSpPr>
          <p:nvPr>
            <p:ph idx="1"/>
          </p:nvPr>
        </p:nvSpPr>
        <p:spPr>
          <a:xfrm>
            <a:off x="381000" y="914401"/>
            <a:ext cx="8458200" cy="5441950"/>
          </a:xfrm>
        </p:spPr>
        <p:txBody>
          <a:bodyPr>
            <a:normAutofit fontScale="77500" lnSpcReduction="20000"/>
          </a:bodyPr>
          <a:lstStyle/>
          <a:p>
            <a:r>
              <a:rPr lang="en-US" dirty="0" smtClean="0"/>
              <a:t>Obtain the period that minimizes the previous equation Pt</a:t>
            </a:r>
          </a:p>
          <a:p>
            <a:r>
              <a:rPr lang="en-US" dirty="0" smtClean="0"/>
              <a:t>Obtain </a:t>
            </a:r>
            <a:r>
              <a:rPr lang="en-US" dirty="0" err="1" smtClean="0"/>
              <a:t>H(</a:t>
            </a:r>
            <a:r>
              <a:rPr lang="en-US" dirty="0" err="1" smtClean="0"/>
              <a:t>Pt</a:t>
            </a:r>
            <a:r>
              <a:rPr lang="en-US" dirty="0" smtClean="0"/>
              <a:t> ), the value of the period discrimination metric at </a:t>
            </a:r>
            <a:r>
              <a:rPr lang="en-US" dirty="0" smtClean="0"/>
              <a:t>Pt.</a:t>
            </a:r>
          </a:p>
          <a:p>
            <a:r>
              <a:rPr lang="en-US" dirty="0" smtClean="0"/>
              <a:t>Select a </a:t>
            </a:r>
            <a:r>
              <a:rPr lang="en-US" dirty="0" smtClean="0"/>
              <a:t>significance </a:t>
            </a:r>
            <a:r>
              <a:rPr lang="en-US" dirty="0" smtClean="0"/>
              <a:t>level </a:t>
            </a:r>
            <a:r>
              <a:rPr lang="en-US" dirty="0" err="1" smtClean="0"/>
              <a:t>α</a:t>
            </a:r>
            <a:r>
              <a:rPr lang="en-US" dirty="0" smtClean="0"/>
              <a:t>. The </a:t>
            </a:r>
            <a:r>
              <a:rPr lang="en-US" dirty="0" smtClean="0"/>
              <a:t>significance </a:t>
            </a:r>
            <a:r>
              <a:rPr lang="en-US" dirty="0" smtClean="0"/>
              <a:t>level </a:t>
            </a:r>
            <a:r>
              <a:rPr lang="en-US" dirty="0" smtClean="0"/>
              <a:t>defines </a:t>
            </a:r>
            <a:r>
              <a:rPr lang="en-US" dirty="0" smtClean="0"/>
              <a:t>the </a:t>
            </a:r>
            <a:r>
              <a:rPr lang="en-US" dirty="0" smtClean="0"/>
              <a:t>confidence </a:t>
            </a:r>
            <a:r>
              <a:rPr lang="en-US" dirty="0" smtClean="0"/>
              <a:t>degree of the test (1 − </a:t>
            </a:r>
            <a:r>
              <a:rPr lang="en-US" dirty="0" err="1" smtClean="0"/>
              <a:t>α</a:t>
            </a:r>
            <a:r>
              <a:rPr lang="en-US" dirty="0" smtClean="0"/>
              <a:t>) · 100%. The </a:t>
            </a:r>
            <a:r>
              <a:rPr lang="en-US" dirty="0" smtClean="0"/>
              <a:t>significance </a:t>
            </a:r>
            <a:r>
              <a:rPr lang="en-US" dirty="0" smtClean="0"/>
              <a:t>level is typically set between 0.001 and 0.05, hence obtaining </a:t>
            </a:r>
            <a:r>
              <a:rPr lang="en-US" dirty="0" smtClean="0"/>
              <a:t>confidence </a:t>
            </a:r>
            <a:r>
              <a:rPr lang="en-US" dirty="0" smtClean="0"/>
              <a:t>degrees between 95% and 99.9</a:t>
            </a:r>
            <a:r>
              <a:rPr lang="en-US" dirty="0" smtClean="0"/>
              <a:t>%</a:t>
            </a:r>
          </a:p>
          <a:p>
            <a:r>
              <a:rPr lang="en-US" dirty="0" smtClean="0"/>
              <a:t>Generate </a:t>
            </a:r>
            <a:r>
              <a:rPr lang="en-US" dirty="0" smtClean="0"/>
              <a:t>M = </a:t>
            </a:r>
            <a:r>
              <a:rPr lang="en-US" dirty="0" smtClean="0"/>
              <a:t>1/α </a:t>
            </a:r>
            <a:r>
              <a:rPr lang="en-US" dirty="0" smtClean="0"/>
              <a:t>− 1 surrogates using </a:t>
            </a:r>
            <a:r>
              <a:rPr lang="en-US" dirty="0" smtClean="0"/>
              <a:t>shuffling.</a:t>
            </a:r>
          </a:p>
          <a:p>
            <a:r>
              <a:rPr lang="en-US" dirty="0" smtClean="0"/>
              <a:t> Obtain </a:t>
            </a:r>
            <a:r>
              <a:rPr lang="en-US" dirty="0" err="1" smtClean="0"/>
              <a:t>H</a:t>
            </a:r>
            <a:r>
              <a:rPr lang="en-US" baseline="-25000" dirty="0" err="1" smtClean="0"/>
              <a:t>Si</a:t>
            </a:r>
            <a:r>
              <a:rPr lang="en-US" dirty="0" err="1" smtClean="0"/>
              <a:t>(</a:t>
            </a:r>
            <a:r>
              <a:rPr lang="en-US" dirty="0" err="1" smtClean="0"/>
              <a:t>Pt</a:t>
            </a:r>
            <a:r>
              <a:rPr lang="en-US" dirty="0" smtClean="0"/>
              <a:t> ), the value of the </a:t>
            </a:r>
            <a:r>
              <a:rPr lang="en-US" dirty="0" smtClean="0"/>
              <a:t>period </a:t>
            </a:r>
            <a:r>
              <a:rPr lang="en-US" dirty="0" smtClean="0"/>
              <a:t>discrimination metric using period Pt and the surrogate light curve Si . Repeat for the M surrogate light curves.</a:t>
            </a:r>
            <a:r>
              <a:rPr lang="en-US" dirty="0" smtClean="0"/>
              <a:t> </a:t>
            </a:r>
          </a:p>
          <a:p>
            <a:r>
              <a:rPr lang="en-US" dirty="0" smtClean="0"/>
              <a:t>The null hypothesis is rejected, with a </a:t>
            </a:r>
            <a:r>
              <a:rPr lang="en-US" dirty="0" smtClean="0"/>
              <a:t>confidence </a:t>
            </a:r>
            <a:r>
              <a:rPr lang="en-US" dirty="0" smtClean="0"/>
              <a:t>of (1 − </a:t>
            </a:r>
            <a:r>
              <a:rPr lang="en-US" dirty="0" err="1" smtClean="0"/>
              <a:t>α</a:t>
            </a:r>
            <a:r>
              <a:rPr lang="en-US" dirty="0" smtClean="0"/>
              <a:t>) · 100%</a:t>
            </a:r>
            <a:r>
              <a:rPr lang="en-US" dirty="0" smtClean="0"/>
              <a:t>,</a:t>
            </a:r>
          </a:p>
          <a:p>
            <a:r>
              <a:rPr lang="en-US" dirty="0" smtClean="0"/>
              <a:t> </a:t>
            </a:r>
            <a:r>
              <a:rPr lang="en-US" dirty="0" smtClean="0"/>
              <a:t>if H (Pt ) &lt; </a:t>
            </a:r>
            <a:r>
              <a:rPr lang="en-US" dirty="0" err="1" smtClean="0"/>
              <a:t>H</a:t>
            </a:r>
            <a:r>
              <a:rPr lang="en-US" baseline="-25000" dirty="0" err="1" smtClean="0"/>
              <a:t>Si</a:t>
            </a:r>
            <a:r>
              <a:rPr lang="en-US" baseline="-25000" dirty="0" smtClean="0"/>
              <a:t> </a:t>
            </a:r>
            <a:r>
              <a:rPr lang="en-US" dirty="0" smtClean="0"/>
              <a:t>(Pt ) ∀</a:t>
            </a:r>
            <a:r>
              <a:rPr lang="en-US" dirty="0" err="1" smtClean="0"/>
              <a:t>i</a:t>
            </a:r>
            <a:r>
              <a:rPr lang="en-US" dirty="0" smtClean="0"/>
              <a:t> ∈ {1, 2, . . . , M }. </a:t>
            </a:r>
            <a:endParaRPr lang="en-US" dirty="0"/>
          </a:p>
        </p:txBody>
      </p:sp>
      <p:sp>
        <p:nvSpPr>
          <p:cNvPr id="4" name="Date Placeholder 3"/>
          <p:cNvSpPr>
            <a:spLocks noGrp="1"/>
          </p:cNvSpPr>
          <p:nvPr>
            <p:ph type="dt" sz="half" idx="10"/>
          </p:nvPr>
        </p:nvSpPr>
        <p:spPr/>
        <p:txBody>
          <a:bodyPr/>
          <a:lstStyle/>
          <a:p>
            <a:r>
              <a:rPr lang="en-US" dirty="0" smtClean="0"/>
              <a:t>AAS-HEAD Sept 2011</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Results</a:t>
            </a:r>
            <a:endParaRPr lang="en-US" dirty="0"/>
          </a:p>
        </p:txBody>
      </p:sp>
      <p:sp>
        <p:nvSpPr>
          <p:cNvPr id="4" name="Date Placeholder 3"/>
          <p:cNvSpPr>
            <a:spLocks noGrp="1"/>
          </p:cNvSpPr>
          <p:nvPr>
            <p:ph type="dt" sz="half" idx="10"/>
          </p:nvPr>
        </p:nvSpPr>
        <p:spPr/>
        <p:txBody>
          <a:bodyPr/>
          <a:lstStyle/>
          <a:p>
            <a:r>
              <a:rPr lang="en-US" dirty="0" smtClean="0"/>
              <a:t>AAS-HEAD Sept 2011</a:t>
            </a:r>
            <a:endParaRPr lang="en-US" dirty="0"/>
          </a:p>
        </p:txBody>
      </p:sp>
      <p:pic>
        <p:nvPicPr>
          <p:cNvPr id="5" name="Picture 4"/>
          <p:cNvPicPr>
            <a:picLocks noChangeAspect="1"/>
          </p:cNvPicPr>
          <p:nvPr/>
        </p:nvPicPr>
        <p:blipFill>
          <a:blip r:embed="rId2"/>
          <a:stretch>
            <a:fillRect/>
          </a:stretch>
        </p:blipFill>
        <p:spPr>
          <a:xfrm>
            <a:off x="57150" y="4325711"/>
            <a:ext cx="8324850" cy="1846489"/>
          </a:xfrm>
          <a:prstGeom prst="rect">
            <a:avLst/>
          </a:prstGeom>
        </p:spPr>
      </p:pic>
      <p:pic>
        <p:nvPicPr>
          <p:cNvPr id="6" name="Picture 5"/>
          <p:cNvPicPr>
            <a:picLocks noChangeAspect="1"/>
          </p:cNvPicPr>
          <p:nvPr/>
        </p:nvPicPr>
        <p:blipFill>
          <a:blip r:embed="rId3"/>
          <a:stretch>
            <a:fillRect/>
          </a:stretch>
        </p:blipFill>
        <p:spPr>
          <a:xfrm>
            <a:off x="-76200" y="1614553"/>
            <a:ext cx="9448800" cy="2119247"/>
          </a:xfrm>
          <a:prstGeom prst="rect">
            <a:avLst/>
          </a:prstGeom>
        </p:spPr>
      </p:pic>
      <p:sp>
        <p:nvSpPr>
          <p:cNvPr id="7" name="TextBox 6"/>
          <p:cNvSpPr txBox="1"/>
          <p:nvPr/>
        </p:nvSpPr>
        <p:spPr>
          <a:xfrm>
            <a:off x="457200" y="762000"/>
            <a:ext cx="8238153" cy="646331"/>
          </a:xfrm>
          <a:prstGeom prst="rect">
            <a:avLst/>
          </a:prstGeom>
          <a:noFill/>
        </p:spPr>
        <p:txBody>
          <a:bodyPr wrap="none" rtlCol="0">
            <a:spAutoFit/>
          </a:bodyPr>
          <a:lstStyle/>
          <a:p>
            <a:r>
              <a:rPr lang="en-US" dirty="0" smtClean="0"/>
              <a:t>Test on optical </a:t>
            </a:r>
            <a:r>
              <a:rPr lang="en-US" dirty="0" err="1" smtClean="0"/>
              <a:t>lightcurves</a:t>
            </a:r>
            <a:r>
              <a:rPr lang="en-US" dirty="0" smtClean="0"/>
              <a:t> with about 500 epochs in about 8 years with typical periods</a:t>
            </a:r>
          </a:p>
          <a:p>
            <a:r>
              <a:rPr lang="en-US" dirty="0" smtClean="0"/>
              <a:t>between ½ days and 100 days and SNR &lt; 20, taken from EROS, MACHO and OGLE DB</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Results</a:t>
            </a:r>
            <a:endParaRPr lang="en-US" dirty="0"/>
          </a:p>
        </p:txBody>
      </p:sp>
      <p:sp>
        <p:nvSpPr>
          <p:cNvPr id="4" name="Date Placeholder 3"/>
          <p:cNvSpPr>
            <a:spLocks noGrp="1"/>
          </p:cNvSpPr>
          <p:nvPr>
            <p:ph type="dt" sz="half" idx="10"/>
          </p:nvPr>
        </p:nvSpPr>
        <p:spPr/>
        <p:txBody>
          <a:bodyPr/>
          <a:lstStyle/>
          <a:p>
            <a:r>
              <a:rPr lang="en-US" dirty="0" smtClean="0"/>
              <a:t>AAS-HEAD Sept 2011</a:t>
            </a:r>
            <a:endParaRPr lang="en-US" dirty="0"/>
          </a:p>
        </p:txBody>
      </p:sp>
      <p:pic>
        <p:nvPicPr>
          <p:cNvPr id="5" name="Picture 4"/>
          <p:cNvPicPr>
            <a:picLocks noChangeAspect="1"/>
          </p:cNvPicPr>
          <p:nvPr/>
        </p:nvPicPr>
        <p:blipFill>
          <a:blip r:embed="rId2"/>
          <a:stretch>
            <a:fillRect/>
          </a:stretch>
        </p:blipFill>
        <p:spPr>
          <a:xfrm>
            <a:off x="120650" y="901700"/>
            <a:ext cx="8902700" cy="5054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r>
              <a:rPr lang="en-US" dirty="0" smtClean="0"/>
              <a:t>Motivation</a:t>
            </a:r>
            <a:endParaRPr lang="en-US" dirty="0"/>
          </a:p>
        </p:txBody>
      </p:sp>
      <p:sp>
        <p:nvSpPr>
          <p:cNvPr id="3" name="Content Placeholder 2"/>
          <p:cNvSpPr>
            <a:spLocks noGrp="1"/>
          </p:cNvSpPr>
          <p:nvPr>
            <p:ph idx="1"/>
          </p:nvPr>
        </p:nvSpPr>
        <p:spPr>
          <a:xfrm>
            <a:off x="457200" y="1600200"/>
            <a:ext cx="5562600" cy="4525963"/>
          </a:xfrm>
        </p:spPr>
        <p:txBody>
          <a:bodyPr>
            <a:normAutofit lnSpcReduction="10000"/>
          </a:bodyPr>
          <a:lstStyle/>
          <a:p>
            <a:r>
              <a:rPr lang="en-US" sz="2800" dirty="0" smtClean="0"/>
              <a:t>Answer is yes..</a:t>
            </a:r>
          </a:p>
          <a:p>
            <a:pPr>
              <a:buNone/>
            </a:pPr>
            <a:r>
              <a:rPr lang="en-US" sz="2000" dirty="0" smtClean="0"/>
              <a:t>e.g. </a:t>
            </a:r>
            <a:r>
              <a:rPr lang="en-US" sz="2000" dirty="0" err="1" smtClean="0"/>
              <a:t>Wachman</a:t>
            </a:r>
            <a:r>
              <a:rPr lang="en-US" sz="2000" dirty="0" smtClean="0"/>
              <a:t> 2009, </a:t>
            </a:r>
            <a:r>
              <a:rPr lang="en-US" sz="2000" dirty="0" err="1" smtClean="0"/>
              <a:t>Mahabal</a:t>
            </a:r>
            <a:r>
              <a:rPr lang="en-US" sz="2000" dirty="0" smtClean="0"/>
              <a:t> 2008, Richards 2011  </a:t>
            </a:r>
          </a:p>
          <a:p>
            <a:r>
              <a:rPr lang="en-US" sz="2800" dirty="0" smtClean="0"/>
              <a:t>Keystone: Period determination. Finding period or determining if periodic depends on the SNR and sampling pattern. For irregular sampled data we get ~75% with LS and many many false positives.</a:t>
            </a:r>
          </a:p>
          <a:p>
            <a:pPr>
              <a:buNone/>
            </a:pPr>
            <a:r>
              <a:rPr lang="en-US" sz="2000" dirty="0" smtClean="0"/>
              <a:t>(also it depends how you ask the question and who you ask the question).</a:t>
            </a:r>
            <a:endParaRPr lang="en-US" sz="2800" dirty="0" smtClean="0"/>
          </a:p>
          <a:p>
            <a:r>
              <a:rPr lang="en-US" sz="2800" dirty="0" smtClean="0"/>
              <a:t>We need to do better.  </a:t>
            </a:r>
          </a:p>
          <a:p>
            <a:endParaRPr lang="en-US" sz="2800" dirty="0" smtClean="0"/>
          </a:p>
          <a:p>
            <a:endParaRPr lang="en-US" sz="2800" dirty="0" smtClean="0"/>
          </a:p>
        </p:txBody>
      </p:sp>
      <p:pic>
        <p:nvPicPr>
          <p:cNvPr id="7" name="Picture 1"/>
          <p:cNvPicPr>
            <a:picLocks noChangeAspect="1" noChangeArrowheads="1"/>
          </p:cNvPicPr>
          <p:nvPr/>
        </p:nvPicPr>
        <p:blipFill>
          <a:blip r:embed="rId3"/>
          <a:srcRect/>
          <a:stretch>
            <a:fillRect/>
          </a:stretch>
        </p:blipFill>
        <p:spPr bwMode="auto">
          <a:xfrm>
            <a:off x="6019800" y="4495800"/>
            <a:ext cx="3045576" cy="2286000"/>
          </a:xfrm>
          <a:prstGeom prst="rect">
            <a:avLst/>
          </a:prstGeom>
          <a:noFill/>
          <a:ln w="9525">
            <a:noFill/>
            <a:round/>
            <a:headEnd/>
            <a:tailEnd/>
          </a:ln>
        </p:spPr>
      </p:pic>
      <p:pic>
        <p:nvPicPr>
          <p:cNvPr id="8" name="Picture 2"/>
          <p:cNvPicPr>
            <a:picLocks noChangeAspect="1" noChangeArrowheads="1"/>
          </p:cNvPicPr>
          <p:nvPr/>
        </p:nvPicPr>
        <p:blipFill>
          <a:blip r:embed="rId4"/>
          <a:srcRect/>
          <a:stretch>
            <a:fillRect/>
          </a:stretch>
        </p:blipFill>
        <p:spPr bwMode="auto">
          <a:xfrm>
            <a:off x="6023434" y="76200"/>
            <a:ext cx="3044366" cy="2286000"/>
          </a:xfrm>
          <a:prstGeom prst="rect">
            <a:avLst/>
          </a:prstGeom>
          <a:noFill/>
          <a:ln w="9525">
            <a:noFill/>
            <a:round/>
            <a:headEnd/>
            <a:tailEnd/>
          </a:ln>
        </p:spPr>
      </p:pic>
      <p:pic>
        <p:nvPicPr>
          <p:cNvPr id="9" name="Picture 3"/>
          <p:cNvPicPr>
            <a:picLocks noChangeAspect="1" noChangeArrowheads="1"/>
          </p:cNvPicPr>
          <p:nvPr/>
        </p:nvPicPr>
        <p:blipFill>
          <a:blip r:embed="rId5"/>
          <a:srcRect/>
          <a:stretch>
            <a:fillRect/>
          </a:stretch>
        </p:blipFill>
        <p:spPr bwMode="auto">
          <a:xfrm>
            <a:off x="6019800" y="2209800"/>
            <a:ext cx="3042754" cy="2286000"/>
          </a:xfrm>
          <a:prstGeom prst="rect">
            <a:avLst/>
          </a:prstGeom>
          <a:noFill/>
          <a:ln w="9525">
            <a:noFill/>
            <a:round/>
            <a:headEnd/>
            <a:tailEnd/>
          </a:ln>
        </p:spPr>
      </p:pic>
      <p:sp>
        <p:nvSpPr>
          <p:cNvPr id="10" name="Date Placeholder 9"/>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Positives (FP)</a:t>
            </a:r>
            <a:endParaRPr lang="en-US" dirty="0"/>
          </a:p>
        </p:txBody>
      </p:sp>
      <p:sp>
        <p:nvSpPr>
          <p:cNvPr id="3" name="Content Placeholder 2"/>
          <p:cNvSpPr>
            <a:spLocks noGrp="1"/>
          </p:cNvSpPr>
          <p:nvPr>
            <p:ph idx="1"/>
          </p:nvPr>
        </p:nvSpPr>
        <p:spPr/>
        <p:txBody>
          <a:bodyPr/>
          <a:lstStyle/>
          <a:p>
            <a:r>
              <a:rPr lang="en-US" dirty="0" smtClean="0"/>
              <a:t>4% is too high considering we want to look into millions of </a:t>
            </a:r>
            <a:r>
              <a:rPr lang="en-US" dirty="0" err="1" smtClean="0"/>
              <a:t>lightcurves</a:t>
            </a:r>
            <a:endParaRPr lang="en-US" dirty="0" smtClean="0"/>
          </a:p>
          <a:p>
            <a:r>
              <a:rPr lang="en-US" dirty="0" smtClean="0"/>
              <a:t>Further examination of FP have alias of 1 day or 29.5 days. </a:t>
            </a:r>
          </a:p>
          <a:p>
            <a:r>
              <a:rPr lang="en-US" dirty="0" smtClean="0"/>
              <a:t>Remove those in a test containing 200 periodic and 2000 non periodic we found 2 </a:t>
            </a:r>
            <a:r>
              <a:rPr lang="en-US" dirty="0" err="1" smtClean="0"/>
              <a:t>FPs</a:t>
            </a:r>
            <a:endParaRPr lang="en-US" dirty="0"/>
          </a:p>
        </p:txBody>
      </p:sp>
      <p:sp>
        <p:nvSpPr>
          <p:cNvPr id="4" name="Date Placeholder 3"/>
          <p:cNvSpPr>
            <a:spLocks noGrp="1"/>
          </p:cNvSpPr>
          <p:nvPr>
            <p:ph type="dt" sz="half" idx="10"/>
          </p:nvPr>
        </p:nvSpPr>
        <p:spPr/>
        <p:txBody>
          <a:bodyPr/>
          <a:lstStyle/>
          <a:p>
            <a:r>
              <a:rPr lang="en-US" smtClean="0"/>
              <a:t>AAS-HEAD Sept 2011</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4800" y="-685800"/>
            <a:ext cx="8140700" cy="5257800"/>
          </a:xfrm>
          <a:prstGeom prst="rect">
            <a:avLst/>
          </a:prstGeom>
        </p:spPr>
      </p:pic>
      <p:pic>
        <p:nvPicPr>
          <p:cNvPr id="7" name="Picture 6"/>
          <p:cNvPicPr>
            <a:picLocks noChangeAspect="1"/>
          </p:cNvPicPr>
          <p:nvPr/>
        </p:nvPicPr>
        <p:blipFill>
          <a:blip r:embed="rId4"/>
          <a:stretch>
            <a:fillRect/>
          </a:stretch>
        </p:blipFill>
        <p:spPr>
          <a:xfrm>
            <a:off x="2171700" y="3124200"/>
            <a:ext cx="7848600" cy="47371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aspects</a:t>
            </a:r>
            <a:endParaRPr lang="en-US" dirty="0"/>
          </a:p>
        </p:txBody>
      </p:sp>
      <p:sp>
        <p:nvSpPr>
          <p:cNvPr id="3" name="Content Placeholder 2"/>
          <p:cNvSpPr>
            <a:spLocks noGrp="1"/>
          </p:cNvSpPr>
          <p:nvPr>
            <p:ph idx="1"/>
          </p:nvPr>
        </p:nvSpPr>
        <p:spPr/>
        <p:txBody>
          <a:bodyPr/>
          <a:lstStyle/>
          <a:p>
            <a:r>
              <a:rPr lang="en-US" dirty="0" smtClean="0"/>
              <a:t>With the 2D periodic kernel we do not have to worry of slotted parameters but P is an unknown. </a:t>
            </a:r>
          </a:p>
          <a:p>
            <a:r>
              <a:rPr lang="en-US" dirty="0" smtClean="0"/>
              <a:t>One has to try many different periods. </a:t>
            </a:r>
          </a:p>
          <a:p>
            <a:endParaRPr lang="en-US" dirty="0"/>
          </a:p>
        </p:txBody>
      </p:sp>
      <p:sp>
        <p:nvSpPr>
          <p:cNvPr id="4" name="Date Placeholder 3"/>
          <p:cNvSpPr>
            <a:spLocks noGrp="1"/>
          </p:cNvSpPr>
          <p:nvPr>
            <p:ph type="dt" sz="half" idx="10"/>
          </p:nvPr>
        </p:nvSpPr>
        <p:spPr/>
        <p:txBody>
          <a:bodyPr/>
          <a:lstStyle/>
          <a:p>
            <a:r>
              <a:rPr lang="en-US" smtClean="0"/>
              <a:t>AAS-HEAD Sept 2011</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AAS-HEAD Sept 2011</a:t>
            </a:r>
            <a:endParaRPr lang="en-US"/>
          </a:p>
        </p:txBody>
      </p:sp>
      <p:pic>
        <p:nvPicPr>
          <p:cNvPr id="5" name="Picture 4"/>
          <p:cNvPicPr>
            <a:picLocks noChangeAspect="1"/>
          </p:cNvPicPr>
          <p:nvPr/>
        </p:nvPicPr>
        <p:blipFill>
          <a:blip r:embed="rId2"/>
          <a:stretch>
            <a:fillRect/>
          </a:stretch>
        </p:blipFill>
        <p:spPr>
          <a:xfrm>
            <a:off x="349250" y="793750"/>
            <a:ext cx="8445500" cy="52705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normAutofit/>
          </a:bodyPr>
          <a:lstStyle/>
          <a:p>
            <a:r>
              <a:rPr lang="en-US" sz="4000" dirty="0" smtClean="0"/>
              <a:t>Nonparametric Bayesian Estimation of Periodic Functions using GP</a:t>
            </a:r>
            <a:r>
              <a:rPr lang="en-US" dirty="0" smtClean="0"/>
              <a:t/>
            </a:r>
            <a:br>
              <a:rPr lang="en-US" dirty="0" smtClean="0"/>
            </a:br>
            <a:r>
              <a:rPr lang="en-US" sz="2667" i="1" dirty="0" smtClean="0">
                <a:solidFill>
                  <a:schemeClr val="tx2"/>
                </a:solidFill>
              </a:rPr>
              <a:t>work with  </a:t>
            </a:r>
            <a:r>
              <a:rPr lang="en-US" sz="2667" i="1" dirty="0" err="1" smtClean="0">
                <a:solidFill>
                  <a:schemeClr val="tx2"/>
                </a:solidFill>
              </a:rPr>
              <a:t>Yuyang</a:t>
            </a:r>
            <a:r>
              <a:rPr lang="en-US" sz="2667" i="1" dirty="0" smtClean="0">
                <a:solidFill>
                  <a:schemeClr val="tx2"/>
                </a:solidFill>
              </a:rPr>
              <a:t> Wang, </a:t>
            </a:r>
            <a:r>
              <a:rPr lang="en-US" sz="2667" i="1" dirty="0" err="1" smtClean="0">
                <a:solidFill>
                  <a:schemeClr val="tx2"/>
                </a:solidFill>
              </a:rPr>
              <a:t>Roni</a:t>
            </a:r>
            <a:r>
              <a:rPr lang="en-US" sz="2667" i="1" dirty="0" smtClean="0">
                <a:solidFill>
                  <a:schemeClr val="tx2"/>
                </a:solidFill>
              </a:rPr>
              <a:t> </a:t>
            </a:r>
            <a:r>
              <a:rPr lang="en-US" sz="2667" i="1" dirty="0" err="1" smtClean="0">
                <a:solidFill>
                  <a:schemeClr val="tx2"/>
                </a:solidFill>
              </a:rPr>
              <a:t>Khardon</a:t>
            </a:r>
            <a:r>
              <a:rPr lang="en-US" dirty="0" smtClean="0"/>
              <a:t/>
            </a:r>
            <a:br>
              <a:rPr lang="en-US" dirty="0" smtClean="0"/>
            </a:br>
            <a:endParaRPr lang="en-US" dirty="0"/>
          </a:p>
        </p:txBody>
      </p:sp>
      <p:sp>
        <p:nvSpPr>
          <p:cNvPr id="3" name="Content Placeholder 2"/>
          <p:cNvSpPr>
            <a:spLocks noGrp="1"/>
          </p:cNvSpPr>
          <p:nvPr>
            <p:ph idx="1"/>
          </p:nvPr>
        </p:nvSpPr>
        <p:spPr>
          <a:xfrm>
            <a:off x="457200" y="3429000"/>
            <a:ext cx="8229600" cy="2697163"/>
          </a:xfrm>
        </p:spPr>
        <p:txBody>
          <a:bodyPr>
            <a:normAutofit/>
          </a:bodyPr>
          <a:lstStyle/>
          <a:p>
            <a:r>
              <a:rPr lang="en-US" sz="2400" dirty="0" smtClean="0"/>
              <a:t>Gaussian Processes has been widely  used in the Bayesian literature by substituting a parametric latent function with a stochastic process with a Gaussian prior.</a:t>
            </a:r>
          </a:p>
          <a:p>
            <a:r>
              <a:rPr lang="en-US" sz="2400" dirty="0" smtClean="0"/>
              <a:t>Not the first Bayesian approach </a:t>
            </a:r>
          </a:p>
          <a:p>
            <a:pPr>
              <a:buNone/>
            </a:pPr>
            <a:r>
              <a:rPr lang="en-US" sz="2400" dirty="0" smtClean="0"/>
              <a:t>    </a:t>
            </a:r>
            <a:r>
              <a:rPr lang="en-US" sz="1800" dirty="0" smtClean="0"/>
              <a:t>(P. Gregory and T. </a:t>
            </a:r>
            <a:r>
              <a:rPr lang="en-US" sz="1800" dirty="0" err="1" smtClean="0"/>
              <a:t>Loredo</a:t>
            </a:r>
            <a:r>
              <a:rPr lang="en-US" sz="1800" dirty="0" smtClean="0"/>
              <a:t>, “Bayesian periodic signal detection: Analysis of ROSAT observations of PSR 0540-693,” </a:t>
            </a:r>
            <a:r>
              <a:rPr lang="en-US" sz="1800" i="1" dirty="0" smtClean="0"/>
              <a:t>The Astrophysical Journal, vol. 473, </a:t>
            </a:r>
            <a:r>
              <a:rPr lang="en-US" sz="1800" i="1" dirty="0" err="1" smtClean="0"/>
              <a:t>p</a:t>
            </a:r>
            <a:r>
              <a:rPr lang="en-US" sz="1800" i="1" dirty="0" smtClean="0"/>
              <a:t>. 1059, 1996. </a:t>
            </a:r>
            <a:endParaRPr lang="en-US" sz="2400" dirty="0" smtClean="0"/>
          </a:p>
          <a:p>
            <a:endParaRPr lang="en-US" sz="2400" dirty="0" smtClean="0"/>
          </a:p>
          <a:p>
            <a:endParaRPr lang="en-US" sz="2400" dirty="0"/>
          </a:p>
        </p:txBody>
      </p:sp>
      <p:sp>
        <p:nvSpPr>
          <p:cNvPr id="6" name="Date Placeholder 5"/>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Gaussian Processes </a:t>
            </a:r>
            <a:endParaRPr lang="en-US" dirty="0"/>
          </a:p>
        </p:txBody>
      </p:sp>
      <p:sp>
        <p:nvSpPr>
          <p:cNvPr id="3" name="Content Placeholder 2"/>
          <p:cNvSpPr>
            <a:spLocks noGrp="1"/>
          </p:cNvSpPr>
          <p:nvPr>
            <p:ph idx="1"/>
          </p:nvPr>
        </p:nvSpPr>
        <p:spPr>
          <a:xfrm>
            <a:off x="457200" y="685800"/>
            <a:ext cx="8229600" cy="5943600"/>
          </a:xfrm>
        </p:spPr>
        <p:txBody>
          <a:bodyPr>
            <a:normAutofit/>
          </a:bodyPr>
          <a:lstStyle/>
          <a:p>
            <a:r>
              <a:rPr lang="en-US" sz="2400" dirty="0" smtClean="0"/>
              <a:t>Has been widely  used in the Bayesian literature by substituting a parametric latent function with a stochastic process with a Gaussian prior.</a:t>
            </a:r>
          </a:p>
          <a:p>
            <a:r>
              <a:rPr lang="en-US" sz="2400" dirty="0" smtClean="0"/>
              <a:t>A collection of random variables, any finite number of which has a joint Gaussian distribution (a generalization of a multivariate Gaussian distribution to infinitely many variables).</a:t>
            </a:r>
          </a:p>
          <a:p>
            <a:pPr>
              <a:buNone/>
            </a:pPr>
            <a:endParaRPr lang="en-US" sz="2400" dirty="0" smtClean="0"/>
          </a:p>
          <a:p>
            <a:r>
              <a:rPr lang="en-US" sz="2400" dirty="0" smtClean="0"/>
              <a:t>Gaussian regression model is given by</a:t>
            </a:r>
          </a:p>
          <a:p>
            <a:pPr>
              <a:buNone/>
            </a:pPr>
            <a:endParaRPr lang="en-US" sz="2400" dirty="0" smtClean="0"/>
          </a:p>
          <a:p>
            <a:pPr>
              <a:buNone/>
            </a:pPr>
            <a:endParaRPr lang="en-US" sz="2400" dirty="0" smtClean="0"/>
          </a:p>
          <a:p>
            <a:pPr>
              <a:buNone/>
            </a:pPr>
            <a:r>
              <a:rPr lang="en-US" sz="2400" dirty="0" smtClean="0"/>
              <a:t>where </a:t>
            </a:r>
            <a:r>
              <a:rPr lang="en-US" sz="2400" dirty="0" err="1" smtClean="0"/>
              <a:t>f’s</a:t>
            </a:r>
            <a:r>
              <a:rPr lang="en-US" sz="2400" dirty="0" smtClean="0"/>
              <a:t> prior is a zero mean Gaussian process  with covariance function K and </a:t>
            </a:r>
            <a:r>
              <a:rPr lang="en-US" sz="2400" dirty="0" err="1" smtClean="0">
                <a:latin typeface="Symbol" charset="2"/>
                <a:cs typeface="Symbol" charset="2"/>
              </a:rPr>
              <a:t>e</a:t>
            </a:r>
            <a:r>
              <a:rPr lang="en-US" sz="2400" dirty="0" smtClean="0"/>
              <a:t> is an independent zero mean white noise with variance σ</a:t>
            </a:r>
            <a:r>
              <a:rPr lang="en-US" sz="2400" baseline="30000" dirty="0" smtClean="0"/>
              <a:t>2</a:t>
            </a:r>
            <a:r>
              <a:rPr lang="en-US" sz="2400" dirty="0" smtClean="0"/>
              <a:t>.  </a:t>
            </a:r>
          </a:p>
          <a:p>
            <a:endParaRPr lang="en-US" sz="2400" dirty="0"/>
          </a:p>
        </p:txBody>
      </p:sp>
      <p:pic>
        <p:nvPicPr>
          <p:cNvPr id="4" name="Picture 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914400" y="4559300"/>
            <a:ext cx="2463800" cy="469900"/>
          </a:xfrm>
          <a:prstGeom prst="rect">
            <a:avLst/>
          </a:prstGeom>
        </p:spPr>
      </p:pic>
      <p:sp>
        <p:nvSpPr>
          <p:cNvPr id="5" name="Date Placeholder 4"/>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definition</a:t>
            </a:r>
            <a:endParaRPr lang="en-US" dirty="0"/>
          </a:p>
        </p:txBody>
      </p:sp>
      <p:sp>
        <p:nvSpPr>
          <p:cNvPr id="3" name="Content Placeholder 2"/>
          <p:cNvSpPr>
            <a:spLocks noGrp="1"/>
          </p:cNvSpPr>
          <p:nvPr>
            <p:ph idx="1"/>
          </p:nvPr>
        </p:nvSpPr>
        <p:spPr/>
        <p:txBody>
          <a:bodyPr>
            <a:normAutofit/>
          </a:bodyPr>
          <a:lstStyle/>
          <a:p>
            <a:r>
              <a:rPr lang="en-US" dirty="0" smtClean="0"/>
              <a:t>In the case of period estimation </a:t>
            </a:r>
          </a:p>
          <a:p>
            <a:pPr lvl="1"/>
            <a:r>
              <a:rPr lang="en-US" dirty="0" smtClean="0"/>
              <a:t>x</a:t>
            </a:r>
            <a:r>
              <a:rPr lang="en-US" baseline="-25000" dirty="0" smtClean="0"/>
              <a:t>i</a:t>
            </a:r>
            <a:r>
              <a:rPr lang="en-US" dirty="0" smtClean="0"/>
              <a:t> are scalars x</a:t>
            </a:r>
            <a:r>
              <a:rPr lang="en-US" baseline="-25000" dirty="0" smtClean="0"/>
              <a:t>i</a:t>
            </a:r>
            <a:r>
              <a:rPr lang="en-US" dirty="0" smtClean="0"/>
              <a:t> representing the corresponding time points, </a:t>
            </a:r>
            <a:r>
              <a:rPr lang="en-US" b="1" dirty="0" err="1" smtClean="0"/>
              <a:t>x</a:t>
            </a:r>
            <a:r>
              <a:rPr lang="en-US" dirty="0" smtClean="0"/>
              <a:t> = [x</a:t>
            </a:r>
            <a:r>
              <a:rPr lang="en-US" baseline="-25000" dirty="0" smtClean="0"/>
              <a:t>1</a:t>
            </a:r>
            <a:r>
              <a:rPr lang="en-US" dirty="0" smtClean="0"/>
              <a:t>,...,</a:t>
            </a:r>
            <a:r>
              <a:rPr lang="en-US" dirty="0" err="1" smtClean="0"/>
              <a:t>x</a:t>
            </a:r>
            <a:r>
              <a:rPr lang="en-US" baseline="-25000" dirty="0" err="1" smtClean="0"/>
              <a:t>n</a:t>
            </a:r>
            <a:r>
              <a:rPr lang="en-US" dirty="0" err="1" smtClean="0"/>
              <a:t>]</a:t>
            </a:r>
            <a:r>
              <a:rPr lang="en-US" baseline="30000" dirty="0" err="1" smtClean="0"/>
              <a:t>T</a:t>
            </a:r>
            <a:r>
              <a:rPr lang="en-US" dirty="0" smtClean="0"/>
              <a:t>. </a:t>
            </a:r>
          </a:p>
          <a:p>
            <a:pPr lvl="1"/>
            <a:r>
              <a:rPr lang="en-US" dirty="0" smtClean="0"/>
              <a:t>The underlying function </a:t>
            </a:r>
            <a:r>
              <a:rPr lang="en-US" dirty="0" err="1" smtClean="0"/>
              <a:t>f</a:t>
            </a:r>
            <a:r>
              <a:rPr lang="en-US" dirty="0" smtClean="0"/>
              <a:t>(·) is periodic with </a:t>
            </a:r>
            <a:r>
              <a:rPr lang="en-US" b="1" i="1" dirty="0" smtClean="0"/>
              <a:t>unknown </a:t>
            </a:r>
            <a:r>
              <a:rPr lang="en-US" dirty="0" smtClean="0"/>
              <a:t>period </a:t>
            </a:r>
            <a:r>
              <a:rPr lang="en-US" dirty="0" err="1" smtClean="0"/>
              <a:t>φ</a:t>
            </a:r>
            <a:endParaRPr lang="en-US" dirty="0" smtClean="0"/>
          </a:p>
          <a:p>
            <a:pPr lvl="1"/>
            <a:r>
              <a:rPr lang="en-US" dirty="0" smtClean="0"/>
              <a:t>Given the data {</a:t>
            </a:r>
            <a:r>
              <a:rPr lang="en-US" dirty="0" err="1" smtClean="0"/>
              <a:t>xi,yi</a:t>
            </a:r>
            <a:r>
              <a:rPr lang="en-US" dirty="0" smtClean="0"/>
              <a:t>}, our main task is to infer the frequency </a:t>
            </a:r>
            <a:r>
              <a:rPr lang="en-US" dirty="0" err="1" smtClean="0"/>
              <a:t>w</a:t>
            </a:r>
            <a:r>
              <a:rPr lang="en-US" dirty="0" smtClean="0"/>
              <a:t> (=1/φ)</a:t>
            </a:r>
          </a:p>
          <a:p>
            <a:pPr lvl="1"/>
            <a:r>
              <a:rPr lang="en-US" dirty="0" smtClean="0"/>
              <a:t>However we can estimate underlying function </a:t>
            </a:r>
            <a:r>
              <a:rPr lang="en-US" dirty="0" err="1" smtClean="0"/>
              <a:t>f</a:t>
            </a:r>
            <a:r>
              <a:rPr lang="en-US" dirty="0" smtClean="0"/>
              <a:t>, through the posterior mean &lt;</a:t>
            </a:r>
            <a:r>
              <a:rPr lang="en-US" dirty="0" err="1" smtClean="0"/>
              <a:t>f</a:t>
            </a:r>
            <a:r>
              <a:rPr lang="en-US" dirty="0" smtClean="0"/>
              <a:t>&gt; (the WOW factor) </a:t>
            </a:r>
            <a:endParaRPr lang="en-US" dirty="0"/>
          </a:p>
        </p:txBody>
      </p:sp>
      <p:sp>
        <p:nvSpPr>
          <p:cNvPr id="4" name="Date Placeholder 3"/>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a:t>
            </a:r>
            <a:endParaRPr lang="en-US" dirty="0"/>
          </a:p>
        </p:txBody>
      </p:sp>
      <p:sp>
        <p:nvSpPr>
          <p:cNvPr id="3" name="Content Placeholder 2"/>
          <p:cNvSpPr>
            <a:spLocks noGrp="1"/>
          </p:cNvSpPr>
          <p:nvPr>
            <p:ph idx="1"/>
          </p:nvPr>
        </p:nvSpPr>
        <p:spPr/>
        <p:txBody>
          <a:bodyPr/>
          <a:lstStyle/>
          <a:p>
            <a:r>
              <a:rPr lang="en-US" dirty="0" smtClean="0"/>
              <a:t>To model the periodic aspect we use a GP with a periodic kernel</a:t>
            </a:r>
          </a:p>
          <a:p>
            <a:endParaRPr lang="en-US" dirty="0" smtClean="0"/>
          </a:p>
          <a:p>
            <a:endParaRPr lang="en-US" dirty="0" smtClean="0"/>
          </a:p>
          <a:p>
            <a:r>
              <a:rPr lang="en-US" dirty="0" smtClean="0"/>
              <a:t>where the hyper parameters are </a:t>
            </a:r>
            <a:r>
              <a:rPr lang="en-US" b="1" i="1" dirty="0" err="1" smtClean="0">
                <a:latin typeface="Symbol" charset="2"/>
                <a:cs typeface="Symbol" charset="2"/>
              </a:rPr>
              <a:t>q</a:t>
            </a:r>
            <a:r>
              <a:rPr lang="en-US" i="1" dirty="0" smtClean="0"/>
              <a:t>=</a:t>
            </a:r>
            <a:r>
              <a:rPr lang="en-US" i="1" dirty="0" err="1" smtClean="0">
                <a:latin typeface="Symbol" charset="2"/>
                <a:cs typeface="Symbol" charset="2"/>
              </a:rPr>
              <a:t>b</a:t>
            </a:r>
            <a:r>
              <a:rPr lang="en-US" i="1" dirty="0" err="1" smtClean="0"/>
              <a:t>,w,</a:t>
            </a:r>
            <a:r>
              <a:rPr lang="en-US" dirty="0" err="1" smtClean="0"/>
              <a:t>l</a:t>
            </a:r>
            <a:endParaRPr lang="en-US" dirty="0"/>
          </a:p>
        </p:txBody>
      </p:sp>
      <p:pic>
        <p:nvPicPr>
          <p:cNvPr id="4" name="Picture 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920750" y="2667000"/>
            <a:ext cx="7302500" cy="1155700"/>
          </a:xfrm>
          <a:prstGeom prst="rect">
            <a:avLst/>
          </a:prstGeom>
        </p:spPr>
      </p:pic>
      <p:sp>
        <p:nvSpPr>
          <p:cNvPr id="5" name="Date Placeholder 4"/>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definition</a:t>
            </a:r>
            <a:endParaRPr lang="en-US" dirty="0"/>
          </a:p>
        </p:txBody>
      </p:sp>
      <p:sp>
        <p:nvSpPr>
          <p:cNvPr id="3" name="Content Placeholder 2"/>
          <p:cNvSpPr>
            <a:spLocks noGrp="1"/>
          </p:cNvSpPr>
          <p:nvPr>
            <p:ph idx="1"/>
          </p:nvPr>
        </p:nvSpPr>
        <p:spPr>
          <a:xfrm>
            <a:off x="457200" y="1371600"/>
            <a:ext cx="8229600" cy="4525963"/>
          </a:xfrm>
        </p:spPr>
        <p:txBody>
          <a:bodyPr>
            <a:normAutofit fontScale="92500" lnSpcReduction="10000"/>
          </a:bodyPr>
          <a:lstStyle/>
          <a:p>
            <a:r>
              <a:rPr lang="en-US" dirty="0" smtClean="0"/>
              <a:t>We draw from</a:t>
            </a:r>
          </a:p>
          <a:p>
            <a:endParaRPr lang="en-US" dirty="0" smtClean="0"/>
          </a:p>
          <a:p>
            <a:endParaRPr lang="en-US" dirty="0" smtClean="0"/>
          </a:p>
          <a:p>
            <a:endParaRPr lang="en-US" dirty="0" smtClean="0"/>
          </a:p>
          <a:p>
            <a:r>
              <a:rPr lang="en-US" dirty="0" smtClean="0"/>
              <a:t>Then given </a:t>
            </a:r>
            <a:r>
              <a:rPr lang="en-US" dirty="0" err="1" smtClean="0"/>
              <a:t>f</a:t>
            </a:r>
            <a:r>
              <a:rPr lang="en-US" dirty="0" smtClean="0"/>
              <a:t> and </a:t>
            </a:r>
            <a:r>
              <a:rPr lang="en-US" dirty="0" err="1" smtClean="0"/>
              <a:t>x</a:t>
            </a:r>
            <a:r>
              <a:rPr lang="en-US" dirty="0" smtClean="0"/>
              <a:t> we sample for </a:t>
            </a:r>
            <a:r>
              <a:rPr lang="en-US" dirty="0" err="1" smtClean="0"/>
              <a:t>y</a:t>
            </a:r>
            <a:r>
              <a:rPr lang="en-US" dirty="0" smtClean="0"/>
              <a:t> as</a:t>
            </a:r>
          </a:p>
          <a:p>
            <a:endParaRPr lang="en-US" dirty="0" smtClean="0"/>
          </a:p>
          <a:p>
            <a:endParaRPr lang="en-US" dirty="0" smtClean="0"/>
          </a:p>
          <a:p>
            <a:r>
              <a:rPr lang="en-US" dirty="0" smtClean="0"/>
              <a:t>And of course our goal now is to find </a:t>
            </a:r>
            <a:r>
              <a:rPr lang="en-US" dirty="0" err="1" smtClean="0">
                <a:latin typeface="Symbol" charset="2"/>
                <a:cs typeface="Symbol" charset="2"/>
              </a:rPr>
              <a:t>q</a:t>
            </a:r>
            <a:r>
              <a:rPr lang="en-US" dirty="0" smtClean="0"/>
              <a:t> and </a:t>
            </a:r>
            <a:r>
              <a:rPr lang="en-US" dirty="0" smtClean="0">
                <a:latin typeface="Symbol" charset="2"/>
                <a:cs typeface="Symbol" charset="2"/>
              </a:rPr>
              <a:t>s</a:t>
            </a:r>
            <a:r>
              <a:rPr lang="en-US" baseline="30000" dirty="0" smtClean="0"/>
              <a:t>2</a:t>
            </a:r>
            <a:r>
              <a:rPr lang="en-US" dirty="0" smtClean="0"/>
              <a:t> that best describe the data (</a:t>
            </a:r>
            <a:r>
              <a:rPr lang="en-US" dirty="0" err="1" smtClean="0"/>
              <a:t>x,y</a:t>
            </a:r>
            <a:r>
              <a:rPr lang="en-US" dirty="0" smtClean="0"/>
              <a:t>) </a:t>
            </a:r>
          </a:p>
          <a:p>
            <a:endParaRPr lang="en-US" dirty="0"/>
          </a:p>
        </p:txBody>
      </p:sp>
      <p:pic>
        <p:nvPicPr>
          <p:cNvPr id="6" name="Picture 5"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838200" y="4038600"/>
            <a:ext cx="3136900" cy="520700"/>
          </a:xfrm>
          <a:prstGeom prst="rect">
            <a:avLst/>
          </a:prstGeom>
        </p:spPr>
      </p:pic>
      <p:pic>
        <p:nvPicPr>
          <p:cNvPr id="7" name="Picture 6"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838200" y="2286000"/>
            <a:ext cx="2959100" cy="469900"/>
          </a:xfrm>
          <a:prstGeom prst="rect">
            <a:avLst/>
          </a:prstGeom>
        </p:spPr>
      </p:pic>
      <p:sp>
        <p:nvSpPr>
          <p:cNvPr id="8" name="Date Placeholder 7"/>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selection</a:t>
            </a:r>
            <a:endParaRPr lang="en-US" dirty="0"/>
          </a:p>
        </p:txBody>
      </p:sp>
      <p:sp>
        <p:nvSpPr>
          <p:cNvPr id="3" name="Content Placeholder 2"/>
          <p:cNvSpPr>
            <a:spLocks noGrp="1"/>
          </p:cNvSpPr>
          <p:nvPr>
            <p:ph idx="1"/>
          </p:nvPr>
        </p:nvSpPr>
        <p:spPr/>
        <p:txBody>
          <a:bodyPr/>
          <a:lstStyle/>
          <a:p>
            <a:pPr>
              <a:buNone/>
            </a:pPr>
            <a:r>
              <a:rPr lang="en-US" dirty="0" smtClean="0"/>
              <a:t>Bayesian approach identify the hyper-parameters that maximize the marginal likelihood. </a:t>
            </a:r>
            <a:endParaRPr lang="en-US" dirty="0"/>
          </a:p>
        </p:txBody>
      </p:sp>
      <p:pic>
        <p:nvPicPr>
          <p:cNvPr id="4" name="Picture 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838200" y="3416300"/>
            <a:ext cx="6870700" cy="469900"/>
          </a:xfrm>
          <a:prstGeom prst="rect">
            <a:avLst/>
          </a:prstGeom>
        </p:spPr>
      </p:pic>
      <p:pic>
        <p:nvPicPr>
          <p:cNvPr id="5" name="Picture 4"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685800" y="4126090"/>
            <a:ext cx="8153400" cy="805274"/>
          </a:xfrm>
          <a:prstGeom prst="rect">
            <a:avLst/>
          </a:prstGeom>
        </p:spPr>
      </p:pic>
      <p:pic>
        <p:nvPicPr>
          <p:cNvPr id="6" name="Picture 5"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286000" y="4927600"/>
            <a:ext cx="6400800" cy="1605482"/>
          </a:xfrm>
          <a:prstGeom prst="rect">
            <a:avLst/>
          </a:prstGeom>
        </p:spPr>
      </p:pic>
      <p:sp>
        <p:nvSpPr>
          <p:cNvPr id="7" name="Date Placeholder 6"/>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 name="Rectangle 72"/>
          <p:cNvSpPr/>
          <p:nvPr/>
        </p:nvSpPr>
        <p:spPr>
          <a:xfrm>
            <a:off x="381000" y="609600"/>
            <a:ext cx="8305800" cy="5486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74" name="Line 5"/>
          <p:cNvSpPr>
            <a:spLocks noChangeShapeType="1"/>
          </p:cNvSpPr>
          <p:nvPr/>
        </p:nvSpPr>
        <p:spPr bwMode="auto">
          <a:xfrm>
            <a:off x="762000" y="533400"/>
            <a:ext cx="0" cy="2362200"/>
          </a:xfrm>
          <a:prstGeom prst="line">
            <a:avLst/>
          </a:prstGeom>
          <a:noFill/>
          <a:ln w="9525">
            <a:solidFill>
              <a:schemeClr val="bg2"/>
            </a:solidFill>
            <a:round/>
            <a:headEnd type="triangle" w="med" len="med"/>
            <a:tailEnd/>
          </a:ln>
        </p:spPr>
        <p:txBody>
          <a:bodyPr wrap="none" anchor="ctr">
            <a:prstTxWarp prst="textNoShape">
              <a:avLst/>
            </a:prstTxWarp>
          </a:bodyPr>
          <a:lstStyle/>
          <a:p>
            <a:endParaRPr lang="en-US"/>
          </a:p>
        </p:txBody>
      </p:sp>
      <p:sp>
        <p:nvSpPr>
          <p:cNvPr id="54275" name="Line 6"/>
          <p:cNvSpPr>
            <a:spLocks noChangeShapeType="1"/>
          </p:cNvSpPr>
          <p:nvPr/>
        </p:nvSpPr>
        <p:spPr bwMode="auto">
          <a:xfrm>
            <a:off x="609600" y="2819400"/>
            <a:ext cx="6400800" cy="0"/>
          </a:xfrm>
          <a:prstGeom prst="line">
            <a:avLst/>
          </a:prstGeom>
          <a:noFill/>
          <a:ln w="9525">
            <a:solidFill>
              <a:schemeClr val="bg2"/>
            </a:solidFill>
            <a:round/>
            <a:headEnd/>
            <a:tailEnd type="triangle" w="med" len="med"/>
          </a:ln>
        </p:spPr>
        <p:txBody>
          <a:bodyPr wrap="none" anchor="ctr">
            <a:prstTxWarp prst="textNoShape">
              <a:avLst/>
            </a:prstTxWarp>
          </a:bodyPr>
          <a:lstStyle/>
          <a:p>
            <a:endParaRPr lang="en-US">
              <a:solidFill>
                <a:srgbClr val="000000"/>
              </a:solidFill>
            </a:endParaRPr>
          </a:p>
        </p:txBody>
      </p:sp>
      <p:grpSp>
        <p:nvGrpSpPr>
          <p:cNvPr id="2" name="Group 145"/>
          <p:cNvGrpSpPr>
            <a:grpSpLocks/>
          </p:cNvGrpSpPr>
          <p:nvPr/>
        </p:nvGrpSpPr>
        <p:grpSpPr bwMode="auto">
          <a:xfrm>
            <a:off x="914400" y="1524000"/>
            <a:ext cx="1676400" cy="977900"/>
            <a:chOff x="576" y="960"/>
            <a:chExt cx="1056" cy="616"/>
          </a:xfrm>
        </p:grpSpPr>
        <p:sp>
          <p:nvSpPr>
            <p:cNvPr id="54339" name="Freeform 8"/>
            <p:cNvSpPr>
              <a:spLocks/>
            </p:cNvSpPr>
            <p:nvPr/>
          </p:nvSpPr>
          <p:spPr bwMode="auto">
            <a:xfrm>
              <a:off x="576" y="960"/>
              <a:ext cx="1056" cy="616"/>
            </a:xfrm>
            <a:custGeom>
              <a:avLst/>
              <a:gdLst>
                <a:gd name="T0" fmla="*/ 0 w 1056"/>
                <a:gd name="T1" fmla="*/ 528 h 616"/>
                <a:gd name="T2" fmla="*/ 384 w 1056"/>
                <a:gd name="T3" fmla="*/ 0 h 616"/>
                <a:gd name="T4" fmla="*/ 528 w 1056"/>
                <a:gd name="T5" fmla="*/ 528 h 616"/>
                <a:gd name="T6" fmla="*/ 1056 w 1056"/>
                <a:gd name="T7" fmla="*/ 528 h 616"/>
                <a:gd name="T8" fmla="*/ 0 60000 65536"/>
                <a:gd name="T9" fmla="*/ 0 60000 65536"/>
                <a:gd name="T10" fmla="*/ 0 60000 65536"/>
                <a:gd name="T11" fmla="*/ 0 60000 65536"/>
                <a:gd name="T12" fmla="*/ 0 w 1056"/>
                <a:gd name="T13" fmla="*/ 0 h 616"/>
                <a:gd name="T14" fmla="*/ 1056 w 1056"/>
                <a:gd name="T15" fmla="*/ 616 h 616"/>
              </a:gdLst>
              <a:ahLst/>
              <a:cxnLst>
                <a:cxn ang="T8">
                  <a:pos x="T0" y="T1"/>
                </a:cxn>
                <a:cxn ang="T9">
                  <a:pos x="T2" y="T3"/>
                </a:cxn>
                <a:cxn ang="T10">
                  <a:pos x="T4" y="T5"/>
                </a:cxn>
                <a:cxn ang="T11">
                  <a:pos x="T6" y="T7"/>
                </a:cxn>
              </a:cxnLst>
              <a:rect l="T12" t="T13" r="T14" b="T15"/>
              <a:pathLst>
                <a:path w="1056" h="616">
                  <a:moveTo>
                    <a:pt x="0" y="528"/>
                  </a:moveTo>
                  <a:cubicBezTo>
                    <a:pt x="148" y="264"/>
                    <a:pt x="296" y="0"/>
                    <a:pt x="384" y="0"/>
                  </a:cubicBezTo>
                  <a:cubicBezTo>
                    <a:pt x="472" y="0"/>
                    <a:pt x="416" y="440"/>
                    <a:pt x="528" y="528"/>
                  </a:cubicBezTo>
                  <a:cubicBezTo>
                    <a:pt x="640" y="616"/>
                    <a:pt x="968" y="528"/>
                    <a:pt x="1056" y="528"/>
                  </a:cubicBezTo>
                </a:path>
              </a:pathLst>
            </a:custGeom>
            <a:noFill/>
            <a:ln w="9525">
              <a:solidFill>
                <a:schemeClr val="accent2"/>
              </a:solidFill>
              <a:round/>
              <a:headEnd/>
              <a:tailEnd/>
            </a:ln>
          </p:spPr>
          <p:txBody>
            <a:bodyPr wrap="none" anchor="ctr">
              <a:prstTxWarp prst="textNoShape">
                <a:avLst/>
              </a:prstTxWarp>
            </a:bodyPr>
            <a:lstStyle/>
            <a:p>
              <a:endParaRPr lang="en-US">
                <a:solidFill>
                  <a:srgbClr val="000000"/>
                </a:solidFill>
              </a:endParaRPr>
            </a:p>
          </p:txBody>
        </p:sp>
        <p:sp>
          <p:nvSpPr>
            <p:cNvPr id="54340" name="Oval 13"/>
            <p:cNvSpPr>
              <a:spLocks noChangeArrowheads="1"/>
            </p:cNvSpPr>
            <p:nvPr/>
          </p:nvSpPr>
          <p:spPr bwMode="auto">
            <a:xfrm>
              <a:off x="643" y="1344"/>
              <a:ext cx="29" cy="29"/>
            </a:xfrm>
            <a:prstGeom prst="ellipse">
              <a:avLst/>
            </a:prstGeom>
            <a:solidFill>
              <a:srgbClr val="333300"/>
            </a:solidFill>
            <a:ln w="9525">
              <a:solidFill>
                <a:schemeClr val="bg2"/>
              </a:solidFill>
              <a:round/>
              <a:headEnd/>
              <a:tailEnd/>
            </a:ln>
          </p:spPr>
          <p:txBody>
            <a:bodyPr wrap="none" anchor="ctr">
              <a:prstTxWarp prst="textNoShape">
                <a:avLst/>
              </a:prstTxWarp>
            </a:bodyPr>
            <a:lstStyle/>
            <a:p>
              <a:endParaRPr lang="en-US">
                <a:solidFill>
                  <a:srgbClr val="000000"/>
                </a:solidFill>
              </a:endParaRPr>
            </a:p>
          </p:txBody>
        </p:sp>
        <p:sp>
          <p:nvSpPr>
            <p:cNvPr id="54341" name="Oval 14"/>
            <p:cNvSpPr>
              <a:spLocks noChangeArrowheads="1"/>
            </p:cNvSpPr>
            <p:nvPr/>
          </p:nvSpPr>
          <p:spPr bwMode="auto">
            <a:xfrm>
              <a:off x="787" y="1104"/>
              <a:ext cx="29" cy="29"/>
            </a:xfrm>
            <a:prstGeom prst="ellipse">
              <a:avLst/>
            </a:prstGeom>
            <a:solidFill>
              <a:srgbClr val="333300"/>
            </a:solidFill>
            <a:ln w="9525">
              <a:solidFill>
                <a:schemeClr val="bg2"/>
              </a:solidFill>
              <a:round/>
              <a:headEnd/>
              <a:tailEnd/>
            </a:ln>
          </p:spPr>
          <p:txBody>
            <a:bodyPr wrap="none" anchor="ctr">
              <a:prstTxWarp prst="textNoShape">
                <a:avLst/>
              </a:prstTxWarp>
            </a:bodyPr>
            <a:lstStyle/>
            <a:p>
              <a:endParaRPr lang="en-US">
                <a:solidFill>
                  <a:srgbClr val="000000"/>
                </a:solidFill>
              </a:endParaRPr>
            </a:p>
          </p:txBody>
        </p:sp>
        <p:sp>
          <p:nvSpPr>
            <p:cNvPr id="54342" name="Oval 15"/>
            <p:cNvSpPr>
              <a:spLocks noChangeArrowheads="1"/>
            </p:cNvSpPr>
            <p:nvPr/>
          </p:nvSpPr>
          <p:spPr bwMode="auto">
            <a:xfrm>
              <a:off x="1008" y="1104"/>
              <a:ext cx="29" cy="29"/>
            </a:xfrm>
            <a:prstGeom prst="ellipse">
              <a:avLst/>
            </a:prstGeom>
            <a:solidFill>
              <a:srgbClr val="333300"/>
            </a:solidFill>
            <a:ln w="9525">
              <a:solidFill>
                <a:schemeClr val="bg2"/>
              </a:solidFill>
              <a:round/>
              <a:headEnd/>
              <a:tailEnd/>
            </a:ln>
          </p:spPr>
          <p:txBody>
            <a:bodyPr wrap="none" anchor="ctr">
              <a:prstTxWarp prst="textNoShape">
                <a:avLst/>
              </a:prstTxWarp>
            </a:bodyPr>
            <a:lstStyle/>
            <a:p>
              <a:endParaRPr lang="en-US">
                <a:solidFill>
                  <a:srgbClr val="000000"/>
                </a:solidFill>
              </a:endParaRPr>
            </a:p>
          </p:txBody>
        </p:sp>
        <p:sp>
          <p:nvSpPr>
            <p:cNvPr id="54343" name="Oval 16"/>
            <p:cNvSpPr>
              <a:spLocks noChangeArrowheads="1"/>
            </p:cNvSpPr>
            <p:nvPr/>
          </p:nvSpPr>
          <p:spPr bwMode="auto">
            <a:xfrm>
              <a:off x="1075" y="1459"/>
              <a:ext cx="29" cy="29"/>
            </a:xfrm>
            <a:prstGeom prst="ellipse">
              <a:avLst/>
            </a:prstGeom>
            <a:solidFill>
              <a:srgbClr val="333300"/>
            </a:solidFill>
            <a:ln w="9525">
              <a:solidFill>
                <a:schemeClr val="bg2"/>
              </a:solidFill>
              <a:round/>
              <a:headEnd/>
              <a:tailEnd/>
            </a:ln>
          </p:spPr>
          <p:txBody>
            <a:bodyPr wrap="none" anchor="ctr">
              <a:prstTxWarp prst="textNoShape">
                <a:avLst/>
              </a:prstTxWarp>
            </a:bodyPr>
            <a:lstStyle/>
            <a:p>
              <a:endParaRPr lang="en-US">
                <a:solidFill>
                  <a:srgbClr val="000000"/>
                </a:solidFill>
              </a:endParaRPr>
            </a:p>
          </p:txBody>
        </p:sp>
        <p:sp>
          <p:nvSpPr>
            <p:cNvPr id="54344" name="Oval 17"/>
            <p:cNvSpPr>
              <a:spLocks noChangeArrowheads="1"/>
            </p:cNvSpPr>
            <p:nvPr/>
          </p:nvSpPr>
          <p:spPr bwMode="auto">
            <a:xfrm>
              <a:off x="1363" y="1507"/>
              <a:ext cx="29" cy="29"/>
            </a:xfrm>
            <a:prstGeom prst="ellipse">
              <a:avLst/>
            </a:prstGeom>
            <a:solidFill>
              <a:srgbClr val="333300"/>
            </a:solidFill>
            <a:ln w="9525">
              <a:solidFill>
                <a:schemeClr val="bg2"/>
              </a:solidFill>
              <a:round/>
              <a:headEnd/>
              <a:tailEnd/>
            </a:ln>
          </p:spPr>
          <p:txBody>
            <a:bodyPr wrap="none" anchor="ctr">
              <a:prstTxWarp prst="textNoShape">
                <a:avLst/>
              </a:prstTxWarp>
            </a:bodyPr>
            <a:lstStyle/>
            <a:p>
              <a:endParaRPr lang="en-US">
                <a:solidFill>
                  <a:srgbClr val="000000"/>
                </a:solidFill>
              </a:endParaRPr>
            </a:p>
          </p:txBody>
        </p:sp>
      </p:grpSp>
      <p:grpSp>
        <p:nvGrpSpPr>
          <p:cNvPr id="3" name="Group 32"/>
          <p:cNvGrpSpPr>
            <a:grpSpLocks/>
          </p:cNvGrpSpPr>
          <p:nvPr/>
        </p:nvGrpSpPr>
        <p:grpSpPr bwMode="auto">
          <a:xfrm>
            <a:off x="2590800" y="1524000"/>
            <a:ext cx="1676400" cy="977900"/>
            <a:chOff x="1632" y="960"/>
            <a:chExt cx="1056" cy="616"/>
          </a:xfrm>
        </p:grpSpPr>
        <p:sp>
          <p:nvSpPr>
            <p:cNvPr id="54334" name="Freeform 9"/>
            <p:cNvSpPr>
              <a:spLocks/>
            </p:cNvSpPr>
            <p:nvPr/>
          </p:nvSpPr>
          <p:spPr bwMode="auto">
            <a:xfrm>
              <a:off x="1632" y="960"/>
              <a:ext cx="1056" cy="616"/>
            </a:xfrm>
            <a:custGeom>
              <a:avLst/>
              <a:gdLst>
                <a:gd name="T0" fmla="*/ 0 w 1056"/>
                <a:gd name="T1" fmla="*/ 528 h 616"/>
                <a:gd name="T2" fmla="*/ 384 w 1056"/>
                <a:gd name="T3" fmla="*/ 0 h 616"/>
                <a:gd name="T4" fmla="*/ 528 w 1056"/>
                <a:gd name="T5" fmla="*/ 528 h 616"/>
                <a:gd name="T6" fmla="*/ 1056 w 1056"/>
                <a:gd name="T7" fmla="*/ 528 h 616"/>
                <a:gd name="T8" fmla="*/ 0 60000 65536"/>
                <a:gd name="T9" fmla="*/ 0 60000 65536"/>
                <a:gd name="T10" fmla="*/ 0 60000 65536"/>
                <a:gd name="T11" fmla="*/ 0 60000 65536"/>
                <a:gd name="T12" fmla="*/ 0 w 1056"/>
                <a:gd name="T13" fmla="*/ 0 h 616"/>
                <a:gd name="T14" fmla="*/ 1056 w 1056"/>
                <a:gd name="T15" fmla="*/ 616 h 616"/>
              </a:gdLst>
              <a:ahLst/>
              <a:cxnLst>
                <a:cxn ang="T8">
                  <a:pos x="T0" y="T1"/>
                </a:cxn>
                <a:cxn ang="T9">
                  <a:pos x="T2" y="T3"/>
                </a:cxn>
                <a:cxn ang="T10">
                  <a:pos x="T4" y="T5"/>
                </a:cxn>
                <a:cxn ang="T11">
                  <a:pos x="T6" y="T7"/>
                </a:cxn>
              </a:cxnLst>
              <a:rect l="T12" t="T13" r="T14" b="T15"/>
              <a:pathLst>
                <a:path w="1056" h="616">
                  <a:moveTo>
                    <a:pt x="0" y="528"/>
                  </a:moveTo>
                  <a:cubicBezTo>
                    <a:pt x="148" y="264"/>
                    <a:pt x="296" y="0"/>
                    <a:pt x="384" y="0"/>
                  </a:cubicBezTo>
                  <a:cubicBezTo>
                    <a:pt x="472" y="0"/>
                    <a:pt x="416" y="440"/>
                    <a:pt x="528" y="528"/>
                  </a:cubicBezTo>
                  <a:cubicBezTo>
                    <a:pt x="640" y="616"/>
                    <a:pt x="968" y="528"/>
                    <a:pt x="1056" y="528"/>
                  </a:cubicBezTo>
                </a:path>
              </a:pathLst>
            </a:custGeom>
            <a:noFill/>
            <a:ln w="9525">
              <a:solidFill>
                <a:srgbClr val="FF6600"/>
              </a:solidFill>
              <a:round/>
              <a:headEnd/>
              <a:tailEnd/>
            </a:ln>
          </p:spPr>
          <p:txBody>
            <a:bodyPr wrap="none" anchor="ctr">
              <a:prstTxWarp prst="textNoShape">
                <a:avLst/>
              </a:prstTxWarp>
            </a:bodyPr>
            <a:lstStyle/>
            <a:p>
              <a:endParaRPr lang="en-US">
                <a:solidFill>
                  <a:srgbClr val="000000"/>
                </a:solidFill>
              </a:endParaRPr>
            </a:p>
          </p:txBody>
        </p:sp>
        <p:sp>
          <p:nvSpPr>
            <p:cNvPr id="54335" name="Oval 18"/>
            <p:cNvSpPr>
              <a:spLocks noChangeArrowheads="1"/>
            </p:cNvSpPr>
            <p:nvPr/>
          </p:nvSpPr>
          <p:spPr bwMode="auto">
            <a:xfrm>
              <a:off x="1651" y="1440"/>
              <a:ext cx="29" cy="29"/>
            </a:xfrm>
            <a:prstGeom prst="ellipse">
              <a:avLst/>
            </a:prstGeom>
            <a:solidFill>
              <a:srgbClr val="333300"/>
            </a:solidFill>
            <a:ln w="9525">
              <a:solidFill>
                <a:srgbClr val="FF6600"/>
              </a:solidFill>
              <a:round/>
              <a:headEnd/>
              <a:tailEnd/>
            </a:ln>
          </p:spPr>
          <p:txBody>
            <a:bodyPr wrap="none" anchor="ctr">
              <a:prstTxWarp prst="textNoShape">
                <a:avLst/>
              </a:prstTxWarp>
            </a:bodyPr>
            <a:lstStyle/>
            <a:p>
              <a:endParaRPr lang="en-US">
                <a:solidFill>
                  <a:srgbClr val="000000"/>
                </a:solidFill>
              </a:endParaRPr>
            </a:p>
          </p:txBody>
        </p:sp>
        <p:sp>
          <p:nvSpPr>
            <p:cNvPr id="54336" name="Oval 19"/>
            <p:cNvSpPr>
              <a:spLocks noChangeArrowheads="1"/>
            </p:cNvSpPr>
            <p:nvPr/>
          </p:nvSpPr>
          <p:spPr bwMode="auto">
            <a:xfrm>
              <a:off x="1728" y="1296"/>
              <a:ext cx="29" cy="29"/>
            </a:xfrm>
            <a:prstGeom prst="ellipse">
              <a:avLst/>
            </a:prstGeom>
            <a:solidFill>
              <a:srgbClr val="333300"/>
            </a:solidFill>
            <a:ln w="9525">
              <a:solidFill>
                <a:srgbClr val="FF6600"/>
              </a:solidFill>
              <a:round/>
              <a:headEnd/>
              <a:tailEnd/>
            </a:ln>
          </p:spPr>
          <p:txBody>
            <a:bodyPr wrap="none" anchor="ctr">
              <a:prstTxWarp prst="textNoShape">
                <a:avLst/>
              </a:prstTxWarp>
            </a:bodyPr>
            <a:lstStyle/>
            <a:p>
              <a:endParaRPr lang="en-US">
                <a:solidFill>
                  <a:srgbClr val="000000"/>
                </a:solidFill>
              </a:endParaRPr>
            </a:p>
          </p:txBody>
        </p:sp>
        <p:sp>
          <p:nvSpPr>
            <p:cNvPr id="54337" name="Oval 20"/>
            <p:cNvSpPr>
              <a:spLocks noChangeArrowheads="1"/>
            </p:cNvSpPr>
            <p:nvPr/>
          </p:nvSpPr>
          <p:spPr bwMode="auto">
            <a:xfrm>
              <a:off x="1843" y="1104"/>
              <a:ext cx="29" cy="29"/>
            </a:xfrm>
            <a:prstGeom prst="ellipse">
              <a:avLst/>
            </a:prstGeom>
            <a:solidFill>
              <a:srgbClr val="333300"/>
            </a:solidFill>
            <a:ln w="9525">
              <a:solidFill>
                <a:srgbClr val="FF6600"/>
              </a:solidFill>
              <a:round/>
              <a:headEnd/>
              <a:tailEnd/>
            </a:ln>
          </p:spPr>
          <p:txBody>
            <a:bodyPr wrap="none" anchor="ctr">
              <a:prstTxWarp prst="textNoShape">
                <a:avLst/>
              </a:prstTxWarp>
            </a:bodyPr>
            <a:lstStyle/>
            <a:p>
              <a:endParaRPr lang="en-US">
                <a:solidFill>
                  <a:srgbClr val="000000"/>
                </a:solidFill>
              </a:endParaRPr>
            </a:p>
          </p:txBody>
        </p:sp>
        <p:sp>
          <p:nvSpPr>
            <p:cNvPr id="54338" name="Oval 21"/>
            <p:cNvSpPr>
              <a:spLocks noChangeArrowheads="1"/>
            </p:cNvSpPr>
            <p:nvPr/>
          </p:nvSpPr>
          <p:spPr bwMode="auto">
            <a:xfrm>
              <a:off x="2131" y="1440"/>
              <a:ext cx="29" cy="29"/>
            </a:xfrm>
            <a:prstGeom prst="ellipse">
              <a:avLst/>
            </a:prstGeom>
            <a:solidFill>
              <a:srgbClr val="333300"/>
            </a:solidFill>
            <a:ln w="9525">
              <a:solidFill>
                <a:srgbClr val="FF6600"/>
              </a:solidFill>
              <a:round/>
              <a:headEnd/>
              <a:tailEnd/>
            </a:ln>
          </p:spPr>
          <p:txBody>
            <a:bodyPr wrap="none" anchor="ctr">
              <a:prstTxWarp prst="textNoShape">
                <a:avLst/>
              </a:prstTxWarp>
            </a:bodyPr>
            <a:lstStyle/>
            <a:p>
              <a:endParaRPr lang="en-US">
                <a:solidFill>
                  <a:srgbClr val="000000"/>
                </a:solidFill>
              </a:endParaRPr>
            </a:p>
          </p:txBody>
        </p:sp>
      </p:grpSp>
      <p:grpSp>
        <p:nvGrpSpPr>
          <p:cNvPr id="4" name="Group 33"/>
          <p:cNvGrpSpPr>
            <a:grpSpLocks/>
          </p:cNvGrpSpPr>
          <p:nvPr/>
        </p:nvGrpSpPr>
        <p:grpSpPr bwMode="auto">
          <a:xfrm>
            <a:off x="4267200" y="1524000"/>
            <a:ext cx="1676400" cy="977900"/>
            <a:chOff x="2688" y="960"/>
            <a:chExt cx="1056" cy="616"/>
          </a:xfrm>
        </p:grpSpPr>
        <p:sp>
          <p:nvSpPr>
            <p:cNvPr id="54328" name="Freeform 10"/>
            <p:cNvSpPr>
              <a:spLocks/>
            </p:cNvSpPr>
            <p:nvPr/>
          </p:nvSpPr>
          <p:spPr bwMode="auto">
            <a:xfrm>
              <a:off x="2688" y="960"/>
              <a:ext cx="1056" cy="616"/>
            </a:xfrm>
            <a:custGeom>
              <a:avLst/>
              <a:gdLst>
                <a:gd name="T0" fmla="*/ 0 w 1056"/>
                <a:gd name="T1" fmla="*/ 528 h 616"/>
                <a:gd name="T2" fmla="*/ 384 w 1056"/>
                <a:gd name="T3" fmla="*/ 0 h 616"/>
                <a:gd name="T4" fmla="*/ 528 w 1056"/>
                <a:gd name="T5" fmla="*/ 528 h 616"/>
                <a:gd name="T6" fmla="*/ 1056 w 1056"/>
                <a:gd name="T7" fmla="*/ 528 h 616"/>
                <a:gd name="T8" fmla="*/ 0 60000 65536"/>
                <a:gd name="T9" fmla="*/ 0 60000 65536"/>
                <a:gd name="T10" fmla="*/ 0 60000 65536"/>
                <a:gd name="T11" fmla="*/ 0 60000 65536"/>
                <a:gd name="T12" fmla="*/ 0 w 1056"/>
                <a:gd name="T13" fmla="*/ 0 h 616"/>
                <a:gd name="T14" fmla="*/ 1056 w 1056"/>
                <a:gd name="T15" fmla="*/ 616 h 616"/>
              </a:gdLst>
              <a:ahLst/>
              <a:cxnLst>
                <a:cxn ang="T8">
                  <a:pos x="T0" y="T1"/>
                </a:cxn>
                <a:cxn ang="T9">
                  <a:pos x="T2" y="T3"/>
                </a:cxn>
                <a:cxn ang="T10">
                  <a:pos x="T4" y="T5"/>
                </a:cxn>
                <a:cxn ang="T11">
                  <a:pos x="T6" y="T7"/>
                </a:cxn>
              </a:cxnLst>
              <a:rect l="T12" t="T13" r="T14" b="T15"/>
              <a:pathLst>
                <a:path w="1056" h="616">
                  <a:moveTo>
                    <a:pt x="0" y="528"/>
                  </a:moveTo>
                  <a:cubicBezTo>
                    <a:pt x="148" y="264"/>
                    <a:pt x="296" y="0"/>
                    <a:pt x="384" y="0"/>
                  </a:cubicBezTo>
                  <a:cubicBezTo>
                    <a:pt x="472" y="0"/>
                    <a:pt x="416" y="440"/>
                    <a:pt x="528" y="528"/>
                  </a:cubicBezTo>
                  <a:cubicBezTo>
                    <a:pt x="640" y="616"/>
                    <a:pt x="968" y="528"/>
                    <a:pt x="1056" y="528"/>
                  </a:cubicBezTo>
                </a:path>
              </a:pathLst>
            </a:custGeom>
            <a:noFill/>
            <a:ln w="9525">
              <a:solidFill>
                <a:schemeClr val="folHlink"/>
              </a:solidFill>
              <a:round/>
              <a:headEnd/>
              <a:tailEnd/>
            </a:ln>
          </p:spPr>
          <p:txBody>
            <a:bodyPr wrap="none" anchor="ctr">
              <a:prstTxWarp prst="textNoShape">
                <a:avLst/>
              </a:prstTxWarp>
            </a:bodyPr>
            <a:lstStyle/>
            <a:p>
              <a:endParaRPr lang="en-US">
                <a:solidFill>
                  <a:srgbClr val="000000"/>
                </a:solidFill>
              </a:endParaRPr>
            </a:p>
          </p:txBody>
        </p:sp>
        <p:sp>
          <p:nvSpPr>
            <p:cNvPr id="54329" name="Oval 22"/>
            <p:cNvSpPr>
              <a:spLocks noChangeArrowheads="1"/>
            </p:cNvSpPr>
            <p:nvPr/>
          </p:nvSpPr>
          <p:spPr bwMode="auto">
            <a:xfrm>
              <a:off x="2755" y="1344"/>
              <a:ext cx="29" cy="29"/>
            </a:xfrm>
            <a:prstGeom prst="ellipse">
              <a:avLst/>
            </a:prstGeom>
            <a:solidFill>
              <a:srgbClr val="333300"/>
            </a:solidFill>
            <a:ln w="9525">
              <a:solidFill>
                <a:schemeClr val="folHlink"/>
              </a:solidFill>
              <a:round/>
              <a:headEnd/>
              <a:tailEnd/>
            </a:ln>
          </p:spPr>
          <p:txBody>
            <a:bodyPr wrap="none" anchor="ctr">
              <a:prstTxWarp prst="textNoShape">
                <a:avLst/>
              </a:prstTxWarp>
            </a:bodyPr>
            <a:lstStyle/>
            <a:p>
              <a:endParaRPr lang="en-US">
                <a:solidFill>
                  <a:srgbClr val="000000"/>
                </a:solidFill>
              </a:endParaRPr>
            </a:p>
          </p:txBody>
        </p:sp>
        <p:sp>
          <p:nvSpPr>
            <p:cNvPr id="54330" name="Oval 23"/>
            <p:cNvSpPr>
              <a:spLocks noChangeArrowheads="1"/>
            </p:cNvSpPr>
            <p:nvPr/>
          </p:nvSpPr>
          <p:spPr bwMode="auto">
            <a:xfrm>
              <a:off x="2995" y="1008"/>
              <a:ext cx="29" cy="29"/>
            </a:xfrm>
            <a:prstGeom prst="ellipse">
              <a:avLst/>
            </a:prstGeom>
            <a:solidFill>
              <a:srgbClr val="333300"/>
            </a:solidFill>
            <a:ln w="9525">
              <a:solidFill>
                <a:schemeClr val="folHlink"/>
              </a:solidFill>
              <a:round/>
              <a:headEnd/>
              <a:tailEnd/>
            </a:ln>
          </p:spPr>
          <p:txBody>
            <a:bodyPr wrap="none" anchor="ctr">
              <a:prstTxWarp prst="textNoShape">
                <a:avLst/>
              </a:prstTxWarp>
            </a:bodyPr>
            <a:lstStyle/>
            <a:p>
              <a:endParaRPr lang="en-US">
                <a:solidFill>
                  <a:srgbClr val="000000"/>
                </a:solidFill>
              </a:endParaRPr>
            </a:p>
          </p:txBody>
        </p:sp>
        <p:sp>
          <p:nvSpPr>
            <p:cNvPr id="54331" name="Oval 24"/>
            <p:cNvSpPr>
              <a:spLocks noChangeArrowheads="1"/>
            </p:cNvSpPr>
            <p:nvPr/>
          </p:nvSpPr>
          <p:spPr bwMode="auto">
            <a:xfrm>
              <a:off x="3091" y="960"/>
              <a:ext cx="29" cy="29"/>
            </a:xfrm>
            <a:prstGeom prst="ellipse">
              <a:avLst/>
            </a:prstGeom>
            <a:solidFill>
              <a:srgbClr val="333300"/>
            </a:solidFill>
            <a:ln w="9525">
              <a:solidFill>
                <a:schemeClr val="folHlink"/>
              </a:solidFill>
              <a:round/>
              <a:headEnd/>
              <a:tailEnd/>
            </a:ln>
          </p:spPr>
          <p:txBody>
            <a:bodyPr wrap="none" anchor="ctr">
              <a:prstTxWarp prst="textNoShape">
                <a:avLst/>
              </a:prstTxWarp>
            </a:bodyPr>
            <a:lstStyle/>
            <a:p>
              <a:endParaRPr lang="en-US">
                <a:solidFill>
                  <a:srgbClr val="000000"/>
                </a:solidFill>
              </a:endParaRPr>
            </a:p>
          </p:txBody>
        </p:sp>
        <p:sp>
          <p:nvSpPr>
            <p:cNvPr id="54332" name="Oval 25"/>
            <p:cNvSpPr>
              <a:spLocks noChangeArrowheads="1"/>
            </p:cNvSpPr>
            <p:nvPr/>
          </p:nvSpPr>
          <p:spPr bwMode="auto">
            <a:xfrm>
              <a:off x="3283" y="1507"/>
              <a:ext cx="29" cy="29"/>
            </a:xfrm>
            <a:prstGeom prst="ellipse">
              <a:avLst/>
            </a:prstGeom>
            <a:solidFill>
              <a:srgbClr val="333300"/>
            </a:solidFill>
            <a:ln w="9525">
              <a:solidFill>
                <a:schemeClr val="folHlink"/>
              </a:solidFill>
              <a:round/>
              <a:headEnd/>
              <a:tailEnd/>
            </a:ln>
          </p:spPr>
          <p:txBody>
            <a:bodyPr wrap="none" anchor="ctr">
              <a:prstTxWarp prst="textNoShape">
                <a:avLst/>
              </a:prstTxWarp>
            </a:bodyPr>
            <a:lstStyle/>
            <a:p>
              <a:endParaRPr lang="en-US">
                <a:solidFill>
                  <a:srgbClr val="000000"/>
                </a:solidFill>
              </a:endParaRPr>
            </a:p>
          </p:txBody>
        </p:sp>
        <p:sp>
          <p:nvSpPr>
            <p:cNvPr id="54333" name="Oval 26"/>
            <p:cNvSpPr>
              <a:spLocks noChangeArrowheads="1"/>
            </p:cNvSpPr>
            <p:nvPr/>
          </p:nvSpPr>
          <p:spPr bwMode="auto">
            <a:xfrm>
              <a:off x="3619" y="1507"/>
              <a:ext cx="29" cy="29"/>
            </a:xfrm>
            <a:prstGeom prst="ellipse">
              <a:avLst/>
            </a:prstGeom>
            <a:solidFill>
              <a:srgbClr val="333300"/>
            </a:solidFill>
            <a:ln w="9525">
              <a:solidFill>
                <a:schemeClr val="folHlink"/>
              </a:solidFill>
              <a:round/>
              <a:headEnd/>
              <a:tailEnd/>
            </a:ln>
          </p:spPr>
          <p:txBody>
            <a:bodyPr wrap="none" anchor="ctr">
              <a:prstTxWarp prst="textNoShape">
                <a:avLst/>
              </a:prstTxWarp>
            </a:bodyPr>
            <a:lstStyle/>
            <a:p>
              <a:endParaRPr lang="en-US">
                <a:solidFill>
                  <a:srgbClr val="000000"/>
                </a:solidFill>
              </a:endParaRPr>
            </a:p>
          </p:txBody>
        </p:sp>
      </p:grpSp>
      <p:grpSp>
        <p:nvGrpSpPr>
          <p:cNvPr id="5" name="Group 34"/>
          <p:cNvGrpSpPr>
            <a:grpSpLocks/>
          </p:cNvGrpSpPr>
          <p:nvPr/>
        </p:nvGrpSpPr>
        <p:grpSpPr bwMode="auto">
          <a:xfrm>
            <a:off x="5943600" y="1524000"/>
            <a:ext cx="1676400" cy="977900"/>
            <a:chOff x="3744" y="960"/>
            <a:chExt cx="1056" cy="616"/>
          </a:xfrm>
        </p:grpSpPr>
        <p:sp>
          <p:nvSpPr>
            <p:cNvPr id="54323" name="Freeform 11"/>
            <p:cNvSpPr>
              <a:spLocks/>
            </p:cNvSpPr>
            <p:nvPr/>
          </p:nvSpPr>
          <p:spPr bwMode="auto">
            <a:xfrm>
              <a:off x="3744" y="960"/>
              <a:ext cx="1056" cy="616"/>
            </a:xfrm>
            <a:custGeom>
              <a:avLst/>
              <a:gdLst>
                <a:gd name="T0" fmla="*/ 0 w 1056"/>
                <a:gd name="T1" fmla="*/ 528 h 616"/>
                <a:gd name="T2" fmla="*/ 384 w 1056"/>
                <a:gd name="T3" fmla="*/ 0 h 616"/>
                <a:gd name="T4" fmla="*/ 528 w 1056"/>
                <a:gd name="T5" fmla="*/ 528 h 616"/>
                <a:gd name="T6" fmla="*/ 1056 w 1056"/>
                <a:gd name="T7" fmla="*/ 528 h 616"/>
                <a:gd name="T8" fmla="*/ 0 60000 65536"/>
                <a:gd name="T9" fmla="*/ 0 60000 65536"/>
                <a:gd name="T10" fmla="*/ 0 60000 65536"/>
                <a:gd name="T11" fmla="*/ 0 60000 65536"/>
                <a:gd name="T12" fmla="*/ 0 w 1056"/>
                <a:gd name="T13" fmla="*/ 0 h 616"/>
                <a:gd name="T14" fmla="*/ 1056 w 1056"/>
                <a:gd name="T15" fmla="*/ 616 h 616"/>
              </a:gdLst>
              <a:ahLst/>
              <a:cxnLst>
                <a:cxn ang="T8">
                  <a:pos x="T0" y="T1"/>
                </a:cxn>
                <a:cxn ang="T9">
                  <a:pos x="T2" y="T3"/>
                </a:cxn>
                <a:cxn ang="T10">
                  <a:pos x="T4" y="T5"/>
                </a:cxn>
                <a:cxn ang="T11">
                  <a:pos x="T6" y="T7"/>
                </a:cxn>
              </a:cxnLst>
              <a:rect l="T12" t="T13" r="T14" b="T15"/>
              <a:pathLst>
                <a:path w="1056" h="616">
                  <a:moveTo>
                    <a:pt x="0" y="528"/>
                  </a:moveTo>
                  <a:cubicBezTo>
                    <a:pt x="148" y="264"/>
                    <a:pt x="296" y="0"/>
                    <a:pt x="384" y="0"/>
                  </a:cubicBezTo>
                  <a:cubicBezTo>
                    <a:pt x="472" y="0"/>
                    <a:pt x="416" y="440"/>
                    <a:pt x="528" y="528"/>
                  </a:cubicBezTo>
                  <a:cubicBezTo>
                    <a:pt x="640" y="616"/>
                    <a:pt x="968" y="528"/>
                    <a:pt x="1056" y="528"/>
                  </a:cubicBezTo>
                </a:path>
              </a:pathLst>
            </a:custGeom>
            <a:noFill/>
            <a:ln w="9525">
              <a:solidFill>
                <a:srgbClr val="339966"/>
              </a:solidFill>
              <a:round/>
              <a:headEnd/>
              <a:tailEnd/>
            </a:ln>
          </p:spPr>
          <p:txBody>
            <a:bodyPr wrap="none" anchor="ctr">
              <a:prstTxWarp prst="textNoShape">
                <a:avLst/>
              </a:prstTxWarp>
            </a:bodyPr>
            <a:lstStyle/>
            <a:p>
              <a:endParaRPr lang="en-US">
                <a:solidFill>
                  <a:srgbClr val="000000"/>
                </a:solidFill>
              </a:endParaRPr>
            </a:p>
          </p:txBody>
        </p:sp>
        <p:sp>
          <p:nvSpPr>
            <p:cNvPr id="54324" name="Oval 27"/>
            <p:cNvSpPr>
              <a:spLocks noChangeArrowheads="1"/>
            </p:cNvSpPr>
            <p:nvPr/>
          </p:nvSpPr>
          <p:spPr bwMode="auto">
            <a:xfrm>
              <a:off x="3955" y="1104"/>
              <a:ext cx="29" cy="29"/>
            </a:xfrm>
            <a:prstGeom prst="ellipse">
              <a:avLst/>
            </a:prstGeom>
            <a:solidFill>
              <a:srgbClr val="333300"/>
            </a:solidFill>
            <a:ln w="9525">
              <a:solidFill>
                <a:srgbClr val="339966"/>
              </a:solidFill>
              <a:round/>
              <a:headEnd/>
              <a:tailEnd/>
            </a:ln>
          </p:spPr>
          <p:txBody>
            <a:bodyPr wrap="none" anchor="ctr">
              <a:prstTxWarp prst="textNoShape">
                <a:avLst/>
              </a:prstTxWarp>
            </a:bodyPr>
            <a:lstStyle/>
            <a:p>
              <a:endParaRPr lang="en-US">
                <a:solidFill>
                  <a:srgbClr val="000000"/>
                </a:solidFill>
              </a:endParaRPr>
            </a:p>
          </p:txBody>
        </p:sp>
        <p:sp>
          <p:nvSpPr>
            <p:cNvPr id="54325" name="Oval 28"/>
            <p:cNvSpPr>
              <a:spLocks noChangeArrowheads="1"/>
            </p:cNvSpPr>
            <p:nvPr/>
          </p:nvSpPr>
          <p:spPr bwMode="auto">
            <a:xfrm>
              <a:off x="4675" y="1488"/>
              <a:ext cx="29" cy="29"/>
            </a:xfrm>
            <a:prstGeom prst="ellipse">
              <a:avLst/>
            </a:prstGeom>
            <a:solidFill>
              <a:srgbClr val="333300"/>
            </a:solidFill>
            <a:ln w="9525">
              <a:solidFill>
                <a:srgbClr val="339966"/>
              </a:solidFill>
              <a:round/>
              <a:headEnd/>
              <a:tailEnd/>
            </a:ln>
          </p:spPr>
          <p:txBody>
            <a:bodyPr wrap="none" anchor="ctr">
              <a:prstTxWarp prst="textNoShape">
                <a:avLst/>
              </a:prstTxWarp>
            </a:bodyPr>
            <a:lstStyle/>
            <a:p>
              <a:endParaRPr lang="en-US">
                <a:solidFill>
                  <a:srgbClr val="000000"/>
                </a:solidFill>
              </a:endParaRPr>
            </a:p>
          </p:txBody>
        </p:sp>
        <p:sp>
          <p:nvSpPr>
            <p:cNvPr id="54326" name="Oval 29"/>
            <p:cNvSpPr>
              <a:spLocks noChangeArrowheads="1"/>
            </p:cNvSpPr>
            <p:nvPr/>
          </p:nvSpPr>
          <p:spPr bwMode="auto">
            <a:xfrm>
              <a:off x="4195" y="1296"/>
              <a:ext cx="29" cy="29"/>
            </a:xfrm>
            <a:prstGeom prst="ellipse">
              <a:avLst/>
            </a:prstGeom>
            <a:solidFill>
              <a:srgbClr val="333300"/>
            </a:solidFill>
            <a:ln w="9525">
              <a:solidFill>
                <a:srgbClr val="339966"/>
              </a:solidFill>
              <a:round/>
              <a:headEnd/>
              <a:tailEnd/>
            </a:ln>
          </p:spPr>
          <p:txBody>
            <a:bodyPr wrap="none" anchor="ctr">
              <a:prstTxWarp prst="textNoShape">
                <a:avLst/>
              </a:prstTxWarp>
            </a:bodyPr>
            <a:lstStyle/>
            <a:p>
              <a:endParaRPr lang="en-US">
                <a:solidFill>
                  <a:srgbClr val="000000"/>
                </a:solidFill>
              </a:endParaRPr>
            </a:p>
          </p:txBody>
        </p:sp>
        <p:sp>
          <p:nvSpPr>
            <p:cNvPr id="54327" name="Oval 30"/>
            <p:cNvSpPr>
              <a:spLocks noChangeArrowheads="1"/>
            </p:cNvSpPr>
            <p:nvPr/>
          </p:nvSpPr>
          <p:spPr bwMode="auto">
            <a:xfrm>
              <a:off x="4176" y="1056"/>
              <a:ext cx="29" cy="29"/>
            </a:xfrm>
            <a:prstGeom prst="ellipse">
              <a:avLst/>
            </a:prstGeom>
            <a:solidFill>
              <a:srgbClr val="333300"/>
            </a:solidFill>
            <a:ln w="9525">
              <a:solidFill>
                <a:srgbClr val="339966"/>
              </a:solidFill>
              <a:round/>
              <a:headEnd/>
              <a:tailEnd/>
            </a:ln>
          </p:spPr>
          <p:txBody>
            <a:bodyPr wrap="none" anchor="ctr">
              <a:prstTxWarp prst="textNoShape">
                <a:avLst/>
              </a:prstTxWarp>
            </a:bodyPr>
            <a:lstStyle/>
            <a:p>
              <a:endParaRPr lang="en-US">
                <a:solidFill>
                  <a:srgbClr val="000000"/>
                </a:solidFill>
              </a:endParaRPr>
            </a:p>
          </p:txBody>
        </p:sp>
      </p:grpSp>
      <p:sp>
        <p:nvSpPr>
          <p:cNvPr id="54280" name="Line 35"/>
          <p:cNvSpPr>
            <a:spLocks noChangeShapeType="1"/>
          </p:cNvSpPr>
          <p:nvPr/>
        </p:nvSpPr>
        <p:spPr bwMode="auto">
          <a:xfrm>
            <a:off x="914400" y="1143000"/>
            <a:ext cx="0" cy="1676400"/>
          </a:xfrm>
          <a:prstGeom prst="line">
            <a:avLst/>
          </a:prstGeom>
          <a:noFill/>
          <a:ln w="9525">
            <a:solidFill>
              <a:srgbClr val="993300"/>
            </a:solidFill>
            <a:prstDash val="sysDot"/>
            <a:round/>
            <a:headEnd/>
            <a:tailEnd/>
          </a:ln>
        </p:spPr>
        <p:txBody>
          <a:bodyPr wrap="none" anchor="ctr">
            <a:prstTxWarp prst="textNoShape">
              <a:avLst/>
            </a:prstTxWarp>
          </a:bodyPr>
          <a:lstStyle/>
          <a:p>
            <a:endParaRPr lang="en-US">
              <a:solidFill>
                <a:srgbClr val="000000"/>
              </a:solidFill>
            </a:endParaRPr>
          </a:p>
        </p:txBody>
      </p:sp>
      <p:sp>
        <p:nvSpPr>
          <p:cNvPr id="54281" name="Line 36"/>
          <p:cNvSpPr>
            <a:spLocks noChangeShapeType="1"/>
          </p:cNvSpPr>
          <p:nvPr/>
        </p:nvSpPr>
        <p:spPr bwMode="auto">
          <a:xfrm>
            <a:off x="2590800" y="1143000"/>
            <a:ext cx="0" cy="1676400"/>
          </a:xfrm>
          <a:prstGeom prst="line">
            <a:avLst/>
          </a:prstGeom>
          <a:noFill/>
          <a:ln w="9525">
            <a:solidFill>
              <a:srgbClr val="993300"/>
            </a:solidFill>
            <a:prstDash val="sysDot"/>
            <a:round/>
            <a:headEnd/>
            <a:tailEnd/>
          </a:ln>
        </p:spPr>
        <p:txBody>
          <a:bodyPr wrap="none" anchor="ctr">
            <a:prstTxWarp prst="textNoShape">
              <a:avLst/>
            </a:prstTxWarp>
          </a:bodyPr>
          <a:lstStyle/>
          <a:p>
            <a:endParaRPr lang="en-US">
              <a:solidFill>
                <a:srgbClr val="000000"/>
              </a:solidFill>
            </a:endParaRPr>
          </a:p>
        </p:txBody>
      </p:sp>
      <p:sp>
        <p:nvSpPr>
          <p:cNvPr id="54282" name="Line 37"/>
          <p:cNvSpPr>
            <a:spLocks noChangeShapeType="1"/>
          </p:cNvSpPr>
          <p:nvPr/>
        </p:nvSpPr>
        <p:spPr bwMode="auto">
          <a:xfrm>
            <a:off x="4267200" y="1143000"/>
            <a:ext cx="0" cy="1676400"/>
          </a:xfrm>
          <a:prstGeom prst="line">
            <a:avLst/>
          </a:prstGeom>
          <a:noFill/>
          <a:ln w="9525">
            <a:solidFill>
              <a:srgbClr val="993300"/>
            </a:solidFill>
            <a:prstDash val="sysDot"/>
            <a:round/>
            <a:headEnd/>
            <a:tailEnd/>
          </a:ln>
        </p:spPr>
        <p:txBody>
          <a:bodyPr wrap="none" anchor="ctr">
            <a:prstTxWarp prst="textNoShape">
              <a:avLst/>
            </a:prstTxWarp>
          </a:bodyPr>
          <a:lstStyle/>
          <a:p>
            <a:endParaRPr lang="en-US">
              <a:solidFill>
                <a:srgbClr val="000000"/>
              </a:solidFill>
            </a:endParaRPr>
          </a:p>
        </p:txBody>
      </p:sp>
      <p:sp>
        <p:nvSpPr>
          <p:cNvPr id="54283" name="Line 38"/>
          <p:cNvSpPr>
            <a:spLocks noChangeShapeType="1"/>
          </p:cNvSpPr>
          <p:nvPr/>
        </p:nvSpPr>
        <p:spPr bwMode="auto">
          <a:xfrm>
            <a:off x="5943600" y="1143000"/>
            <a:ext cx="0" cy="1676400"/>
          </a:xfrm>
          <a:prstGeom prst="line">
            <a:avLst/>
          </a:prstGeom>
          <a:noFill/>
          <a:ln w="9525">
            <a:solidFill>
              <a:srgbClr val="993300"/>
            </a:solidFill>
            <a:prstDash val="sysDot"/>
            <a:round/>
            <a:headEnd/>
            <a:tailEnd/>
          </a:ln>
        </p:spPr>
        <p:txBody>
          <a:bodyPr wrap="none" anchor="ctr">
            <a:prstTxWarp prst="textNoShape">
              <a:avLst/>
            </a:prstTxWarp>
          </a:bodyPr>
          <a:lstStyle/>
          <a:p>
            <a:endParaRPr lang="en-US">
              <a:solidFill>
                <a:srgbClr val="000000"/>
              </a:solidFill>
            </a:endParaRPr>
          </a:p>
        </p:txBody>
      </p:sp>
      <p:grpSp>
        <p:nvGrpSpPr>
          <p:cNvPr id="6" name="Group 141"/>
          <p:cNvGrpSpPr>
            <a:grpSpLocks/>
          </p:cNvGrpSpPr>
          <p:nvPr/>
        </p:nvGrpSpPr>
        <p:grpSpPr bwMode="auto">
          <a:xfrm>
            <a:off x="609600" y="3352800"/>
            <a:ext cx="6400800" cy="2362200"/>
            <a:chOff x="384" y="2112"/>
            <a:chExt cx="4032" cy="1488"/>
          </a:xfrm>
        </p:grpSpPr>
        <p:grpSp>
          <p:nvGrpSpPr>
            <p:cNvPr id="7" name="Group 90"/>
            <p:cNvGrpSpPr>
              <a:grpSpLocks/>
            </p:cNvGrpSpPr>
            <p:nvPr/>
          </p:nvGrpSpPr>
          <p:grpSpPr bwMode="auto">
            <a:xfrm>
              <a:off x="384" y="2112"/>
              <a:ext cx="4032" cy="1488"/>
              <a:chOff x="384" y="2112"/>
              <a:chExt cx="4032" cy="1488"/>
            </a:xfrm>
          </p:grpSpPr>
          <p:sp>
            <p:nvSpPr>
              <p:cNvPr id="54317" name="Line 39"/>
              <p:cNvSpPr>
                <a:spLocks noChangeShapeType="1"/>
              </p:cNvSpPr>
              <p:nvPr/>
            </p:nvSpPr>
            <p:spPr bwMode="auto">
              <a:xfrm>
                <a:off x="480" y="2112"/>
                <a:ext cx="0" cy="1488"/>
              </a:xfrm>
              <a:prstGeom prst="line">
                <a:avLst/>
              </a:prstGeom>
              <a:noFill/>
              <a:ln w="9525">
                <a:solidFill>
                  <a:schemeClr val="bg2"/>
                </a:solidFill>
                <a:round/>
                <a:headEnd type="triangle" w="med" len="med"/>
                <a:tailEnd/>
              </a:ln>
            </p:spPr>
            <p:txBody>
              <a:bodyPr wrap="none" anchor="ctr">
                <a:prstTxWarp prst="textNoShape">
                  <a:avLst/>
                </a:prstTxWarp>
              </a:bodyPr>
              <a:lstStyle/>
              <a:p>
                <a:endParaRPr lang="en-US"/>
              </a:p>
            </p:txBody>
          </p:sp>
          <p:sp>
            <p:nvSpPr>
              <p:cNvPr id="54318" name="Line 40"/>
              <p:cNvSpPr>
                <a:spLocks noChangeShapeType="1"/>
              </p:cNvSpPr>
              <p:nvPr/>
            </p:nvSpPr>
            <p:spPr bwMode="auto">
              <a:xfrm>
                <a:off x="384" y="3552"/>
                <a:ext cx="4032" cy="0"/>
              </a:xfrm>
              <a:prstGeom prst="line">
                <a:avLst/>
              </a:prstGeom>
              <a:noFill/>
              <a:ln w="9525">
                <a:solidFill>
                  <a:schemeClr val="bg2"/>
                </a:solidFill>
                <a:round/>
                <a:headEnd/>
                <a:tailEnd type="triangle" w="med" len="med"/>
              </a:ln>
            </p:spPr>
            <p:txBody>
              <a:bodyPr wrap="none" anchor="ctr">
                <a:prstTxWarp prst="textNoShape">
                  <a:avLst/>
                </a:prstTxWarp>
              </a:bodyPr>
              <a:lstStyle/>
              <a:p>
                <a:endParaRPr lang="en-US"/>
              </a:p>
            </p:txBody>
          </p:sp>
          <p:sp>
            <p:nvSpPr>
              <p:cNvPr id="54319" name="Line 67"/>
              <p:cNvSpPr>
                <a:spLocks noChangeShapeType="1"/>
              </p:cNvSpPr>
              <p:nvPr/>
            </p:nvSpPr>
            <p:spPr bwMode="auto">
              <a:xfrm>
                <a:off x="576" y="2496"/>
                <a:ext cx="0" cy="1056"/>
              </a:xfrm>
              <a:prstGeom prst="line">
                <a:avLst/>
              </a:prstGeom>
              <a:noFill/>
              <a:ln w="9525">
                <a:solidFill>
                  <a:srgbClr val="993300"/>
                </a:solidFill>
                <a:prstDash val="sysDot"/>
                <a:round/>
                <a:headEnd/>
                <a:tailEnd/>
              </a:ln>
            </p:spPr>
            <p:txBody>
              <a:bodyPr wrap="none" anchor="ctr">
                <a:prstTxWarp prst="textNoShape">
                  <a:avLst/>
                </a:prstTxWarp>
              </a:bodyPr>
              <a:lstStyle/>
              <a:p>
                <a:endParaRPr lang="en-US"/>
              </a:p>
            </p:txBody>
          </p:sp>
          <p:sp>
            <p:nvSpPr>
              <p:cNvPr id="54320" name="Line 68"/>
              <p:cNvSpPr>
                <a:spLocks noChangeShapeType="1"/>
              </p:cNvSpPr>
              <p:nvPr/>
            </p:nvSpPr>
            <p:spPr bwMode="auto">
              <a:xfrm>
                <a:off x="1632" y="2496"/>
                <a:ext cx="0" cy="1056"/>
              </a:xfrm>
              <a:prstGeom prst="line">
                <a:avLst/>
              </a:prstGeom>
              <a:noFill/>
              <a:ln w="9525">
                <a:solidFill>
                  <a:srgbClr val="993300"/>
                </a:solidFill>
                <a:prstDash val="sysDot"/>
                <a:round/>
                <a:headEnd/>
                <a:tailEnd/>
              </a:ln>
            </p:spPr>
            <p:txBody>
              <a:bodyPr wrap="none" anchor="ctr">
                <a:prstTxWarp prst="textNoShape">
                  <a:avLst/>
                </a:prstTxWarp>
              </a:bodyPr>
              <a:lstStyle/>
              <a:p>
                <a:endParaRPr lang="en-US"/>
              </a:p>
            </p:txBody>
          </p:sp>
          <p:sp>
            <p:nvSpPr>
              <p:cNvPr id="54321" name="Line 69"/>
              <p:cNvSpPr>
                <a:spLocks noChangeShapeType="1"/>
              </p:cNvSpPr>
              <p:nvPr/>
            </p:nvSpPr>
            <p:spPr bwMode="auto">
              <a:xfrm>
                <a:off x="2688" y="2496"/>
                <a:ext cx="0" cy="1056"/>
              </a:xfrm>
              <a:prstGeom prst="line">
                <a:avLst/>
              </a:prstGeom>
              <a:noFill/>
              <a:ln w="9525">
                <a:solidFill>
                  <a:srgbClr val="993300"/>
                </a:solidFill>
                <a:prstDash val="sysDot"/>
                <a:round/>
                <a:headEnd/>
                <a:tailEnd/>
              </a:ln>
            </p:spPr>
            <p:txBody>
              <a:bodyPr wrap="none" anchor="ctr">
                <a:prstTxWarp prst="textNoShape">
                  <a:avLst/>
                </a:prstTxWarp>
              </a:bodyPr>
              <a:lstStyle/>
              <a:p>
                <a:endParaRPr lang="en-US"/>
              </a:p>
            </p:txBody>
          </p:sp>
          <p:sp>
            <p:nvSpPr>
              <p:cNvPr id="54322" name="Line 70"/>
              <p:cNvSpPr>
                <a:spLocks noChangeShapeType="1"/>
              </p:cNvSpPr>
              <p:nvPr/>
            </p:nvSpPr>
            <p:spPr bwMode="auto">
              <a:xfrm>
                <a:off x="3744" y="2496"/>
                <a:ext cx="0" cy="1056"/>
              </a:xfrm>
              <a:prstGeom prst="line">
                <a:avLst/>
              </a:prstGeom>
              <a:noFill/>
              <a:ln w="9525">
                <a:solidFill>
                  <a:srgbClr val="993300"/>
                </a:solidFill>
                <a:prstDash val="sysDot"/>
                <a:round/>
                <a:headEnd/>
                <a:tailEnd/>
              </a:ln>
            </p:spPr>
            <p:txBody>
              <a:bodyPr wrap="none" anchor="ctr">
                <a:prstTxWarp prst="textNoShape">
                  <a:avLst/>
                </a:prstTxWarp>
              </a:bodyPr>
              <a:lstStyle/>
              <a:p>
                <a:endParaRPr lang="en-US"/>
              </a:p>
            </p:txBody>
          </p:sp>
        </p:grpSp>
        <p:sp>
          <p:nvSpPr>
            <p:cNvPr id="54315" name="Line 111"/>
            <p:cNvSpPr>
              <a:spLocks noChangeShapeType="1"/>
            </p:cNvSpPr>
            <p:nvPr/>
          </p:nvSpPr>
          <p:spPr bwMode="auto">
            <a:xfrm>
              <a:off x="576" y="2496"/>
              <a:ext cx="0" cy="1056"/>
            </a:xfrm>
            <a:prstGeom prst="line">
              <a:avLst/>
            </a:prstGeom>
            <a:noFill/>
            <a:ln w="9525">
              <a:solidFill>
                <a:srgbClr val="993300"/>
              </a:solidFill>
              <a:prstDash val="sysDot"/>
              <a:round/>
              <a:headEnd/>
              <a:tailEnd/>
            </a:ln>
          </p:spPr>
          <p:txBody>
            <a:bodyPr wrap="none" anchor="ctr">
              <a:prstTxWarp prst="textNoShape">
                <a:avLst/>
              </a:prstTxWarp>
            </a:bodyPr>
            <a:lstStyle/>
            <a:p>
              <a:endParaRPr lang="en-US"/>
            </a:p>
          </p:txBody>
        </p:sp>
        <p:sp>
          <p:nvSpPr>
            <p:cNvPr id="54316" name="Line 112"/>
            <p:cNvSpPr>
              <a:spLocks noChangeShapeType="1"/>
            </p:cNvSpPr>
            <p:nvPr/>
          </p:nvSpPr>
          <p:spPr bwMode="auto">
            <a:xfrm>
              <a:off x="1632" y="2496"/>
              <a:ext cx="0" cy="1056"/>
            </a:xfrm>
            <a:prstGeom prst="line">
              <a:avLst/>
            </a:prstGeom>
            <a:noFill/>
            <a:ln w="9525">
              <a:solidFill>
                <a:srgbClr val="993300"/>
              </a:solidFill>
              <a:prstDash val="sysDot"/>
              <a:round/>
              <a:headEnd/>
              <a:tailEnd/>
            </a:ln>
          </p:spPr>
          <p:txBody>
            <a:bodyPr wrap="none" anchor="ctr">
              <a:prstTxWarp prst="textNoShape">
                <a:avLst/>
              </a:prstTxWarp>
            </a:bodyPr>
            <a:lstStyle/>
            <a:p>
              <a:endParaRPr lang="en-US"/>
            </a:p>
          </p:txBody>
        </p:sp>
      </p:grpSp>
      <p:grpSp>
        <p:nvGrpSpPr>
          <p:cNvPr id="8" name="Group 115"/>
          <p:cNvGrpSpPr>
            <a:grpSpLocks/>
          </p:cNvGrpSpPr>
          <p:nvPr/>
        </p:nvGrpSpPr>
        <p:grpSpPr bwMode="auto">
          <a:xfrm>
            <a:off x="914400" y="4279900"/>
            <a:ext cx="1676400" cy="977900"/>
            <a:chOff x="576" y="960"/>
            <a:chExt cx="1056" cy="616"/>
          </a:xfrm>
        </p:grpSpPr>
        <p:sp>
          <p:nvSpPr>
            <p:cNvPr id="54308" name="Freeform 116"/>
            <p:cNvSpPr>
              <a:spLocks/>
            </p:cNvSpPr>
            <p:nvPr/>
          </p:nvSpPr>
          <p:spPr bwMode="auto">
            <a:xfrm>
              <a:off x="576" y="960"/>
              <a:ext cx="1056" cy="616"/>
            </a:xfrm>
            <a:custGeom>
              <a:avLst/>
              <a:gdLst>
                <a:gd name="T0" fmla="*/ 0 w 1056"/>
                <a:gd name="T1" fmla="*/ 528 h 616"/>
                <a:gd name="T2" fmla="*/ 384 w 1056"/>
                <a:gd name="T3" fmla="*/ 0 h 616"/>
                <a:gd name="T4" fmla="*/ 528 w 1056"/>
                <a:gd name="T5" fmla="*/ 528 h 616"/>
                <a:gd name="T6" fmla="*/ 1056 w 1056"/>
                <a:gd name="T7" fmla="*/ 528 h 616"/>
                <a:gd name="T8" fmla="*/ 0 60000 65536"/>
                <a:gd name="T9" fmla="*/ 0 60000 65536"/>
                <a:gd name="T10" fmla="*/ 0 60000 65536"/>
                <a:gd name="T11" fmla="*/ 0 60000 65536"/>
                <a:gd name="T12" fmla="*/ 0 w 1056"/>
                <a:gd name="T13" fmla="*/ 0 h 616"/>
                <a:gd name="T14" fmla="*/ 1056 w 1056"/>
                <a:gd name="T15" fmla="*/ 616 h 616"/>
              </a:gdLst>
              <a:ahLst/>
              <a:cxnLst>
                <a:cxn ang="T8">
                  <a:pos x="T0" y="T1"/>
                </a:cxn>
                <a:cxn ang="T9">
                  <a:pos x="T2" y="T3"/>
                </a:cxn>
                <a:cxn ang="T10">
                  <a:pos x="T4" y="T5"/>
                </a:cxn>
                <a:cxn ang="T11">
                  <a:pos x="T6" y="T7"/>
                </a:cxn>
              </a:cxnLst>
              <a:rect l="T12" t="T13" r="T14" b="T15"/>
              <a:pathLst>
                <a:path w="1056" h="616">
                  <a:moveTo>
                    <a:pt x="0" y="528"/>
                  </a:moveTo>
                  <a:cubicBezTo>
                    <a:pt x="148" y="264"/>
                    <a:pt x="296" y="0"/>
                    <a:pt x="384" y="0"/>
                  </a:cubicBezTo>
                  <a:cubicBezTo>
                    <a:pt x="472" y="0"/>
                    <a:pt x="416" y="440"/>
                    <a:pt x="528" y="528"/>
                  </a:cubicBezTo>
                  <a:cubicBezTo>
                    <a:pt x="640" y="616"/>
                    <a:pt x="968" y="528"/>
                    <a:pt x="1056" y="528"/>
                  </a:cubicBezTo>
                </a:path>
              </a:pathLst>
            </a:custGeom>
            <a:noFill/>
            <a:ln w="9525">
              <a:solidFill>
                <a:schemeClr val="bg2"/>
              </a:solidFill>
              <a:round/>
              <a:headEnd/>
              <a:tailEnd/>
            </a:ln>
          </p:spPr>
          <p:txBody>
            <a:bodyPr wrap="none" anchor="ctr">
              <a:prstTxWarp prst="textNoShape">
                <a:avLst/>
              </a:prstTxWarp>
            </a:bodyPr>
            <a:lstStyle/>
            <a:p>
              <a:endParaRPr lang="en-US"/>
            </a:p>
          </p:txBody>
        </p:sp>
        <p:sp>
          <p:nvSpPr>
            <p:cNvPr id="54309" name="Oval 117"/>
            <p:cNvSpPr>
              <a:spLocks noChangeArrowheads="1"/>
            </p:cNvSpPr>
            <p:nvPr/>
          </p:nvSpPr>
          <p:spPr bwMode="auto">
            <a:xfrm>
              <a:off x="643" y="1344"/>
              <a:ext cx="29" cy="29"/>
            </a:xfrm>
            <a:prstGeom prst="ellipse">
              <a:avLst/>
            </a:prstGeom>
            <a:solidFill>
              <a:srgbClr val="333300"/>
            </a:solidFill>
            <a:ln w="9525">
              <a:solidFill>
                <a:schemeClr val="bg2"/>
              </a:solidFill>
              <a:round/>
              <a:headEnd/>
              <a:tailEnd/>
            </a:ln>
          </p:spPr>
          <p:txBody>
            <a:bodyPr wrap="none" anchor="ctr">
              <a:prstTxWarp prst="textNoShape">
                <a:avLst/>
              </a:prstTxWarp>
            </a:bodyPr>
            <a:lstStyle/>
            <a:p>
              <a:endParaRPr lang="en-US"/>
            </a:p>
          </p:txBody>
        </p:sp>
        <p:sp>
          <p:nvSpPr>
            <p:cNvPr id="54310" name="Oval 118"/>
            <p:cNvSpPr>
              <a:spLocks noChangeArrowheads="1"/>
            </p:cNvSpPr>
            <p:nvPr/>
          </p:nvSpPr>
          <p:spPr bwMode="auto">
            <a:xfrm>
              <a:off x="787" y="1104"/>
              <a:ext cx="29" cy="29"/>
            </a:xfrm>
            <a:prstGeom prst="ellipse">
              <a:avLst/>
            </a:prstGeom>
            <a:solidFill>
              <a:srgbClr val="333300"/>
            </a:solidFill>
            <a:ln w="9525">
              <a:solidFill>
                <a:schemeClr val="bg2"/>
              </a:solidFill>
              <a:round/>
              <a:headEnd/>
              <a:tailEnd/>
            </a:ln>
          </p:spPr>
          <p:txBody>
            <a:bodyPr wrap="none" anchor="ctr">
              <a:prstTxWarp prst="textNoShape">
                <a:avLst/>
              </a:prstTxWarp>
            </a:bodyPr>
            <a:lstStyle/>
            <a:p>
              <a:endParaRPr lang="en-US"/>
            </a:p>
          </p:txBody>
        </p:sp>
        <p:sp>
          <p:nvSpPr>
            <p:cNvPr id="54311" name="Oval 119"/>
            <p:cNvSpPr>
              <a:spLocks noChangeArrowheads="1"/>
            </p:cNvSpPr>
            <p:nvPr/>
          </p:nvSpPr>
          <p:spPr bwMode="auto">
            <a:xfrm>
              <a:off x="1008" y="1104"/>
              <a:ext cx="29" cy="29"/>
            </a:xfrm>
            <a:prstGeom prst="ellipse">
              <a:avLst/>
            </a:prstGeom>
            <a:solidFill>
              <a:srgbClr val="333300"/>
            </a:solidFill>
            <a:ln w="9525">
              <a:solidFill>
                <a:schemeClr val="bg2"/>
              </a:solidFill>
              <a:round/>
              <a:headEnd/>
              <a:tailEnd/>
            </a:ln>
          </p:spPr>
          <p:txBody>
            <a:bodyPr wrap="none" anchor="ctr">
              <a:prstTxWarp prst="textNoShape">
                <a:avLst/>
              </a:prstTxWarp>
            </a:bodyPr>
            <a:lstStyle/>
            <a:p>
              <a:endParaRPr lang="en-US"/>
            </a:p>
          </p:txBody>
        </p:sp>
        <p:sp>
          <p:nvSpPr>
            <p:cNvPr id="54312" name="Oval 120"/>
            <p:cNvSpPr>
              <a:spLocks noChangeArrowheads="1"/>
            </p:cNvSpPr>
            <p:nvPr/>
          </p:nvSpPr>
          <p:spPr bwMode="auto">
            <a:xfrm>
              <a:off x="1075" y="1459"/>
              <a:ext cx="29" cy="29"/>
            </a:xfrm>
            <a:prstGeom prst="ellipse">
              <a:avLst/>
            </a:prstGeom>
            <a:solidFill>
              <a:srgbClr val="333300"/>
            </a:solidFill>
            <a:ln w="9525">
              <a:solidFill>
                <a:schemeClr val="bg2"/>
              </a:solidFill>
              <a:round/>
              <a:headEnd/>
              <a:tailEnd/>
            </a:ln>
          </p:spPr>
          <p:txBody>
            <a:bodyPr wrap="none" anchor="ctr">
              <a:prstTxWarp prst="textNoShape">
                <a:avLst/>
              </a:prstTxWarp>
            </a:bodyPr>
            <a:lstStyle/>
            <a:p>
              <a:endParaRPr lang="en-US"/>
            </a:p>
          </p:txBody>
        </p:sp>
        <p:sp>
          <p:nvSpPr>
            <p:cNvPr id="54313" name="Oval 121"/>
            <p:cNvSpPr>
              <a:spLocks noChangeArrowheads="1"/>
            </p:cNvSpPr>
            <p:nvPr/>
          </p:nvSpPr>
          <p:spPr bwMode="auto">
            <a:xfrm>
              <a:off x="1363" y="1507"/>
              <a:ext cx="29" cy="29"/>
            </a:xfrm>
            <a:prstGeom prst="ellipse">
              <a:avLst/>
            </a:prstGeom>
            <a:solidFill>
              <a:srgbClr val="333300"/>
            </a:solidFill>
            <a:ln w="9525">
              <a:solidFill>
                <a:schemeClr val="bg2"/>
              </a:solidFill>
              <a:round/>
              <a:headEnd/>
              <a:tailEnd/>
            </a:ln>
          </p:spPr>
          <p:txBody>
            <a:bodyPr wrap="none" anchor="ctr">
              <a:prstTxWarp prst="textNoShape">
                <a:avLst/>
              </a:prstTxWarp>
            </a:bodyPr>
            <a:lstStyle/>
            <a:p>
              <a:endParaRPr lang="en-US"/>
            </a:p>
          </p:txBody>
        </p:sp>
      </p:grpSp>
      <p:grpSp>
        <p:nvGrpSpPr>
          <p:cNvPr id="9" name="Group 122"/>
          <p:cNvGrpSpPr>
            <a:grpSpLocks/>
          </p:cNvGrpSpPr>
          <p:nvPr/>
        </p:nvGrpSpPr>
        <p:grpSpPr bwMode="auto">
          <a:xfrm>
            <a:off x="914400" y="4267200"/>
            <a:ext cx="1676400" cy="977900"/>
            <a:chOff x="1632" y="960"/>
            <a:chExt cx="1056" cy="616"/>
          </a:xfrm>
        </p:grpSpPr>
        <p:sp>
          <p:nvSpPr>
            <p:cNvPr id="54303" name="Freeform 123"/>
            <p:cNvSpPr>
              <a:spLocks/>
            </p:cNvSpPr>
            <p:nvPr/>
          </p:nvSpPr>
          <p:spPr bwMode="auto">
            <a:xfrm>
              <a:off x="1632" y="960"/>
              <a:ext cx="1056" cy="616"/>
            </a:xfrm>
            <a:custGeom>
              <a:avLst/>
              <a:gdLst>
                <a:gd name="T0" fmla="*/ 0 w 1056"/>
                <a:gd name="T1" fmla="*/ 528 h 616"/>
                <a:gd name="T2" fmla="*/ 384 w 1056"/>
                <a:gd name="T3" fmla="*/ 0 h 616"/>
                <a:gd name="T4" fmla="*/ 528 w 1056"/>
                <a:gd name="T5" fmla="*/ 528 h 616"/>
                <a:gd name="T6" fmla="*/ 1056 w 1056"/>
                <a:gd name="T7" fmla="*/ 528 h 616"/>
                <a:gd name="T8" fmla="*/ 0 60000 65536"/>
                <a:gd name="T9" fmla="*/ 0 60000 65536"/>
                <a:gd name="T10" fmla="*/ 0 60000 65536"/>
                <a:gd name="T11" fmla="*/ 0 60000 65536"/>
                <a:gd name="T12" fmla="*/ 0 w 1056"/>
                <a:gd name="T13" fmla="*/ 0 h 616"/>
                <a:gd name="T14" fmla="*/ 1056 w 1056"/>
                <a:gd name="T15" fmla="*/ 616 h 616"/>
              </a:gdLst>
              <a:ahLst/>
              <a:cxnLst>
                <a:cxn ang="T8">
                  <a:pos x="T0" y="T1"/>
                </a:cxn>
                <a:cxn ang="T9">
                  <a:pos x="T2" y="T3"/>
                </a:cxn>
                <a:cxn ang="T10">
                  <a:pos x="T4" y="T5"/>
                </a:cxn>
                <a:cxn ang="T11">
                  <a:pos x="T6" y="T7"/>
                </a:cxn>
              </a:cxnLst>
              <a:rect l="T12" t="T13" r="T14" b="T15"/>
              <a:pathLst>
                <a:path w="1056" h="616">
                  <a:moveTo>
                    <a:pt x="0" y="528"/>
                  </a:moveTo>
                  <a:cubicBezTo>
                    <a:pt x="148" y="264"/>
                    <a:pt x="296" y="0"/>
                    <a:pt x="384" y="0"/>
                  </a:cubicBezTo>
                  <a:cubicBezTo>
                    <a:pt x="472" y="0"/>
                    <a:pt x="416" y="440"/>
                    <a:pt x="528" y="528"/>
                  </a:cubicBezTo>
                  <a:cubicBezTo>
                    <a:pt x="640" y="616"/>
                    <a:pt x="968" y="528"/>
                    <a:pt x="1056" y="528"/>
                  </a:cubicBezTo>
                </a:path>
              </a:pathLst>
            </a:custGeom>
            <a:noFill/>
            <a:ln w="9525">
              <a:solidFill>
                <a:srgbClr val="FF6600"/>
              </a:solidFill>
              <a:round/>
              <a:headEnd/>
              <a:tailEnd/>
            </a:ln>
          </p:spPr>
          <p:txBody>
            <a:bodyPr wrap="none" anchor="ctr">
              <a:prstTxWarp prst="textNoShape">
                <a:avLst/>
              </a:prstTxWarp>
            </a:bodyPr>
            <a:lstStyle/>
            <a:p>
              <a:endParaRPr lang="en-US"/>
            </a:p>
          </p:txBody>
        </p:sp>
        <p:sp>
          <p:nvSpPr>
            <p:cNvPr id="54304" name="Oval 124"/>
            <p:cNvSpPr>
              <a:spLocks noChangeArrowheads="1"/>
            </p:cNvSpPr>
            <p:nvPr/>
          </p:nvSpPr>
          <p:spPr bwMode="auto">
            <a:xfrm>
              <a:off x="1651" y="1440"/>
              <a:ext cx="29" cy="29"/>
            </a:xfrm>
            <a:prstGeom prst="ellipse">
              <a:avLst/>
            </a:prstGeom>
            <a:solidFill>
              <a:srgbClr val="333300"/>
            </a:solidFill>
            <a:ln w="9525">
              <a:solidFill>
                <a:srgbClr val="FF6600"/>
              </a:solidFill>
              <a:round/>
              <a:headEnd/>
              <a:tailEnd/>
            </a:ln>
          </p:spPr>
          <p:txBody>
            <a:bodyPr wrap="none" anchor="ctr">
              <a:prstTxWarp prst="textNoShape">
                <a:avLst/>
              </a:prstTxWarp>
            </a:bodyPr>
            <a:lstStyle/>
            <a:p>
              <a:endParaRPr lang="en-US"/>
            </a:p>
          </p:txBody>
        </p:sp>
        <p:sp>
          <p:nvSpPr>
            <p:cNvPr id="54305" name="Oval 125"/>
            <p:cNvSpPr>
              <a:spLocks noChangeArrowheads="1"/>
            </p:cNvSpPr>
            <p:nvPr/>
          </p:nvSpPr>
          <p:spPr bwMode="auto">
            <a:xfrm>
              <a:off x="1728" y="1296"/>
              <a:ext cx="29" cy="29"/>
            </a:xfrm>
            <a:prstGeom prst="ellipse">
              <a:avLst/>
            </a:prstGeom>
            <a:solidFill>
              <a:srgbClr val="333300"/>
            </a:solidFill>
            <a:ln w="9525">
              <a:solidFill>
                <a:srgbClr val="FF6600"/>
              </a:solidFill>
              <a:round/>
              <a:headEnd/>
              <a:tailEnd/>
            </a:ln>
          </p:spPr>
          <p:txBody>
            <a:bodyPr wrap="none" anchor="ctr">
              <a:prstTxWarp prst="textNoShape">
                <a:avLst/>
              </a:prstTxWarp>
            </a:bodyPr>
            <a:lstStyle/>
            <a:p>
              <a:endParaRPr lang="en-US"/>
            </a:p>
          </p:txBody>
        </p:sp>
        <p:sp>
          <p:nvSpPr>
            <p:cNvPr id="54306" name="Oval 126"/>
            <p:cNvSpPr>
              <a:spLocks noChangeArrowheads="1"/>
            </p:cNvSpPr>
            <p:nvPr/>
          </p:nvSpPr>
          <p:spPr bwMode="auto">
            <a:xfrm>
              <a:off x="1843" y="1104"/>
              <a:ext cx="29" cy="29"/>
            </a:xfrm>
            <a:prstGeom prst="ellipse">
              <a:avLst/>
            </a:prstGeom>
            <a:solidFill>
              <a:srgbClr val="333300"/>
            </a:solidFill>
            <a:ln w="9525">
              <a:solidFill>
                <a:srgbClr val="FF6600"/>
              </a:solidFill>
              <a:round/>
              <a:headEnd/>
              <a:tailEnd/>
            </a:ln>
          </p:spPr>
          <p:txBody>
            <a:bodyPr wrap="none" anchor="ctr">
              <a:prstTxWarp prst="textNoShape">
                <a:avLst/>
              </a:prstTxWarp>
            </a:bodyPr>
            <a:lstStyle/>
            <a:p>
              <a:endParaRPr lang="en-US"/>
            </a:p>
          </p:txBody>
        </p:sp>
        <p:sp>
          <p:nvSpPr>
            <p:cNvPr id="54307" name="Oval 127"/>
            <p:cNvSpPr>
              <a:spLocks noChangeArrowheads="1"/>
            </p:cNvSpPr>
            <p:nvPr/>
          </p:nvSpPr>
          <p:spPr bwMode="auto">
            <a:xfrm>
              <a:off x="2131" y="1440"/>
              <a:ext cx="29" cy="29"/>
            </a:xfrm>
            <a:prstGeom prst="ellipse">
              <a:avLst/>
            </a:prstGeom>
            <a:solidFill>
              <a:srgbClr val="333300"/>
            </a:solidFill>
            <a:ln w="9525">
              <a:solidFill>
                <a:srgbClr val="FF6600"/>
              </a:solidFill>
              <a:round/>
              <a:headEnd/>
              <a:tailEnd/>
            </a:ln>
          </p:spPr>
          <p:txBody>
            <a:bodyPr wrap="none" anchor="ctr">
              <a:prstTxWarp prst="textNoShape">
                <a:avLst/>
              </a:prstTxWarp>
            </a:bodyPr>
            <a:lstStyle/>
            <a:p>
              <a:endParaRPr lang="en-US"/>
            </a:p>
          </p:txBody>
        </p:sp>
      </p:grpSp>
      <p:grpSp>
        <p:nvGrpSpPr>
          <p:cNvPr id="10" name="Group 128"/>
          <p:cNvGrpSpPr>
            <a:grpSpLocks/>
          </p:cNvGrpSpPr>
          <p:nvPr/>
        </p:nvGrpSpPr>
        <p:grpSpPr bwMode="auto">
          <a:xfrm>
            <a:off x="914400" y="4279900"/>
            <a:ext cx="1676400" cy="977900"/>
            <a:chOff x="2688" y="960"/>
            <a:chExt cx="1056" cy="616"/>
          </a:xfrm>
        </p:grpSpPr>
        <p:sp>
          <p:nvSpPr>
            <p:cNvPr id="54297" name="Freeform 129"/>
            <p:cNvSpPr>
              <a:spLocks/>
            </p:cNvSpPr>
            <p:nvPr/>
          </p:nvSpPr>
          <p:spPr bwMode="auto">
            <a:xfrm>
              <a:off x="2688" y="960"/>
              <a:ext cx="1056" cy="616"/>
            </a:xfrm>
            <a:custGeom>
              <a:avLst/>
              <a:gdLst>
                <a:gd name="T0" fmla="*/ 0 w 1056"/>
                <a:gd name="T1" fmla="*/ 528 h 616"/>
                <a:gd name="T2" fmla="*/ 384 w 1056"/>
                <a:gd name="T3" fmla="*/ 0 h 616"/>
                <a:gd name="T4" fmla="*/ 528 w 1056"/>
                <a:gd name="T5" fmla="*/ 528 h 616"/>
                <a:gd name="T6" fmla="*/ 1056 w 1056"/>
                <a:gd name="T7" fmla="*/ 528 h 616"/>
                <a:gd name="T8" fmla="*/ 0 60000 65536"/>
                <a:gd name="T9" fmla="*/ 0 60000 65536"/>
                <a:gd name="T10" fmla="*/ 0 60000 65536"/>
                <a:gd name="T11" fmla="*/ 0 60000 65536"/>
                <a:gd name="T12" fmla="*/ 0 w 1056"/>
                <a:gd name="T13" fmla="*/ 0 h 616"/>
                <a:gd name="T14" fmla="*/ 1056 w 1056"/>
                <a:gd name="T15" fmla="*/ 616 h 616"/>
              </a:gdLst>
              <a:ahLst/>
              <a:cxnLst>
                <a:cxn ang="T8">
                  <a:pos x="T0" y="T1"/>
                </a:cxn>
                <a:cxn ang="T9">
                  <a:pos x="T2" y="T3"/>
                </a:cxn>
                <a:cxn ang="T10">
                  <a:pos x="T4" y="T5"/>
                </a:cxn>
                <a:cxn ang="T11">
                  <a:pos x="T6" y="T7"/>
                </a:cxn>
              </a:cxnLst>
              <a:rect l="T12" t="T13" r="T14" b="T15"/>
              <a:pathLst>
                <a:path w="1056" h="616">
                  <a:moveTo>
                    <a:pt x="0" y="528"/>
                  </a:moveTo>
                  <a:cubicBezTo>
                    <a:pt x="148" y="264"/>
                    <a:pt x="296" y="0"/>
                    <a:pt x="384" y="0"/>
                  </a:cubicBezTo>
                  <a:cubicBezTo>
                    <a:pt x="472" y="0"/>
                    <a:pt x="416" y="440"/>
                    <a:pt x="528" y="528"/>
                  </a:cubicBezTo>
                  <a:cubicBezTo>
                    <a:pt x="640" y="616"/>
                    <a:pt x="968" y="528"/>
                    <a:pt x="1056" y="528"/>
                  </a:cubicBezTo>
                </a:path>
              </a:pathLst>
            </a:custGeom>
            <a:noFill/>
            <a:ln w="9525">
              <a:solidFill>
                <a:schemeClr val="folHlink"/>
              </a:solidFill>
              <a:round/>
              <a:headEnd/>
              <a:tailEnd/>
            </a:ln>
          </p:spPr>
          <p:txBody>
            <a:bodyPr wrap="none" anchor="ctr">
              <a:prstTxWarp prst="textNoShape">
                <a:avLst/>
              </a:prstTxWarp>
            </a:bodyPr>
            <a:lstStyle/>
            <a:p>
              <a:endParaRPr lang="en-US"/>
            </a:p>
          </p:txBody>
        </p:sp>
        <p:sp>
          <p:nvSpPr>
            <p:cNvPr id="54298" name="Oval 130"/>
            <p:cNvSpPr>
              <a:spLocks noChangeArrowheads="1"/>
            </p:cNvSpPr>
            <p:nvPr/>
          </p:nvSpPr>
          <p:spPr bwMode="auto">
            <a:xfrm>
              <a:off x="2755" y="1344"/>
              <a:ext cx="29" cy="29"/>
            </a:xfrm>
            <a:prstGeom prst="ellipse">
              <a:avLst/>
            </a:prstGeom>
            <a:solidFill>
              <a:srgbClr val="333300"/>
            </a:solidFill>
            <a:ln w="9525">
              <a:solidFill>
                <a:schemeClr val="folHlink"/>
              </a:solidFill>
              <a:round/>
              <a:headEnd/>
              <a:tailEnd/>
            </a:ln>
          </p:spPr>
          <p:txBody>
            <a:bodyPr wrap="none" anchor="ctr">
              <a:prstTxWarp prst="textNoShape">
                <a:avLst/>
              </a:prstTxWarp>
            </a:bodyPr>
            <a:lstStyle/>
            <a:p>
              <a:endParaRPr lang="en-US"/>
            </a:p>
          </p:txBody>
        </p:sp>
        <p:sp>
          <p:nvSpPr>
            <p:cNvPr id="54299" name="Oval 131"/>
            <p:cNvSpPr>
              <a:spLocks noChangeArrowheads="1"/>
            </p:cNvSpPr>
            <p:nvPr/>
          </p:nvSpPr>
          <p:spPr bwMode="auto">
            <a:xfrm>
              <a:off x="2995" y="1008"/>
              <a:ext cx="29" cy="29"/>
            </a:xfrm>
            <a:prstGeom prst="ellipse">
              <a:avLst/>
            </a:prstGeom>
            <a:solidFill>
              <a:srgbClr val="333300"/>
            </a:solidFill>
            <a:ln w="9525">
              <a:solidFill>
                <a:schemeClr val="folHlink"/>
              </a:solidFill>
              <a:round/>
              <a:headEnd/>
              <a:tailEnd/>
            </a:ln>
          </p:spPr>
          <p:txBody>
            <a:bodyPr wrap="none" anchor="ctr">
              <a:prstTxWarp prst="textNoShape">
                <a:avLst/>
              </a:prstTxWarp>
            </a:bodyPr>
            <a:lstStyle/>
            <a:p>
              <a:endParaRPr lang="en-US"/>
            </a:p>
          </p:txBody>
        </p:sp>
        <p:sp>
          <p:nvSpPr>
            <p:cNvPr id="54300" name="Oval 132"/>
            <p:cNvSpPr>
              <a:spLocks noChangeArrowheads="1"/>
            </p:cNvSpPr>
            <p:nvPr/>
          </p:nvSpPr>
          <p:spPr bwMode="auto">
            <a:xfrm>
              <a:off x="3091" y="960"/>
              <a:ext cx="29" cy="29"/>
            </a:xfrm>
            <a:prstGeom prst="ellipse">
              <a:avLst/>
            </a:prstGeom>
            <a:solidFill>
              <a:srgbClr val="333300"/>
            </a:solidFill>
            <a:ln w="9525">
              <a:solidFill>
                <a:schemeClr val="folHlink"/>
              </a:solidFill>
              <a:round/>
              <a:headEnd/>
              <a:tailEnd/>
            </a:ln>
          </p:spPr>
          <p:txBody>
            <a:bodyPr wrap="none" anchor="ctr">
              <a:prstTxWarp prst="textNoShape">
                <a:avLst/>
              </a:prstTxWarp>
            </a:bodyPr>
            <a:lstStyle/>
            <a:p>
              <a:endParaRPr lang="en-US"/>
            </a:p>
          </p:txBody>
        </p:sp>
        <p:sp>
          <p:nvSpPr>
            <p:cNvPr id="54301" name="Oval 133"/>
            <p:cNvSpPr>
              <a:spLocks noChangeArrowheads="1"/>
            </p:cNvSpPr>
            <p:nvPr/>
          </p:nvSpPr>
          <p:spPr bwMode="auto">
            <a:xfrm>
              <a:off x="3283" y="1507"/>
              <a:ext cx="29" cy="29"/>
            </a:xfrm>
            <a:prstGeom prst="ellipse">
              <a:avLst/>
            </a:prstGeom>
            <a:solidFill>
              <a:srgbClr val="333300"/>
            </a:solidFill>
            <a:ln w="9525">
              <a:solidFill>
                <a:schemeClr val="folHlink"/>
              </a:solidFill>
              <a:round/>
              <a:headEnd/>
              <a:tailEnd/>
            </a:ln>
          </p:spPr>
          <p:txBody>
            <a:bodyPr wrap="none" anchor="ctr">
              <a:prstTxWarp prst="textNoShape">
                <a:avLst/>
              </a:prstTxWarp>
            </a:bodyPr>
            <a:lstStyle/>
            <a:p>
              <a:endParaRPr lang="en-US"/>
            </a:p>
          </p:txBody>
        </p:sp>
        <p:sp>
          <p:nvSpPr>
            <p:cNvPr id="54302" name="Oval 134"/>
            <p:cNvSpPr>
              <a:spLocks noChangeArrowheads="1"/>
            </p:cNvSpPr>
            <p:nvPr/>
          </p:nvSpPr>
          <p:spPr bwMode="auto">
            <a:xfrm>
              <a:off x="3619" y="1507"/>
              <a:ext cx="29" cy="29"/>
            </a:xfrm>
            <a:prstGeom prst="ellipse">
              <a:avLst/>
            </a:prstGeom>
            <a:solidFill>
              <a:srgbClr val="333300"/>
            </a:solidFill>
            <a:ln w="9525">
              <a:solidFill>
                <a:schemeClr val="folHlink"/>
              </a:solidFill>
              <a:round/>
              <a:headEnd/>
              <a:tailEnd/>
            </a:ln>
          </p:spPr>
          <p:txBody>
            <a:bodyPr wrap="none" anchor="ctr">
              <a:prstTxWarp prst="textNoShape">
                <a:avLst/>
              </a:prstTxWarp>
            </a:bodyPr>
            <a:lstStyle/>
            <a:p>
              <a:endParaRPr lang="en-US"/>
            </a:p>
          </p:txBody>
        </p:sp>
      </p:grpSp>
      <p:grpSp>
        <p:nvGrpSpPr>
          <p:cNvPr id="11" name="Group 135"/>
          <p:cNvGrpSpPr>
            <a:grpSpLocks/>
          </p:cNvGrpSpPr>
          <p:nvPr/>
        </p:nvGrpSpPr>
        <p:grpSpPr bwMode="auto">
          <a:xfrm>
            <a:off x="914400" y="4267200"/>
            <a:ext cx="1676400" cy="977900"/>
            <a:chOff x="3744" y="960"/>
            <a:chExt cx="1056" cy="616"/>
          </a:xfrm>
        </p:grpSpPr>
        <p:sp>
          <p:nvSpPr>
            <p:cNvPr id="54292" name="Freeform 136"/>
            <p:cNvSpPr>
              <a:spLocks/>
            </p:cNvSpPr>
            <p:nvPr/>
          </p:nvSpPr>
          <p:spPr bwMode="auto">
            <a:xfrm>
              <a:off x="3744" y="960"/>
              <a:ext cx="1056" cy="616"/>
            </a:xfrm>
            <a:custGeom>
              <a:avLst/>
              <a:gdLst>
                <a:gd name="T0" fmla="*/ 0 w 1056"/>
                <a:gd name="T1" fmla="*/ 528 h 616"/>
                <a:gd name="T2" fmla="*/ 384 w 1056"/>
                <a:gd name="T3" fmla="*/ 0 h 616"/>
                <a:gd name="T4" fmla="*/ 528 w 1056"/>
                <a:gd name="T5" fmla="*/ 528 h 616"/>
                <a:gd name="T6" fmla="*/ 1056 w 1056"/>
                <a:gd name="T7" fmla="*/ 528 h 616"/>
                <a:gd name="T8" fmla="*/ 0 60000 65536"/>
                <a:gd name="T9" fmla="*/ 0 60000 65536"/>
                <a:gd name="T10" fmla="*/ 0 60000 65536"/>
                <a:gd name="T11" fmla="*/ 0 60000 65536"/>
                <a:gd name="T12" fmla="*/ 0 w 1056"/>
                <a:gd name="T13" fmla="*/ 0 h 616"/>
                <a:gd name="T14" fmla="*/ 1056 w 1056"/>
                <a:gd name="T15" fmla="*/ 616 h 616"/>
              </a:gdLst>
              <a:ahLst/>
              <a:cxnLst>
                <a:cxn ang="T8">
                  <a:pos x="T0" y="T1"/>
                </a:cxn>
                <a:cxn ang="T9">
                  <a:pos x="T2" y="T3"/>
                </a:cxn>
                <a:cxn ang="T10">
                  <a:pos x="T4" y="T5"/>
                </a:cxn>
                <a:cxn ang="T11">
                  <a:pos x="T6" y="T7"/>
                </a:cxn>
              </a:cxnLst>
              <a:rect l="T12" t="T13" r="T14" b="T15"/>
              <a:pathLst>
                <a:path w="1056" h="616">
                  <a:moveTo>
                    <a:pt x="0" y="528"/>
                  </a:moveTo>
                  <a:cubicBezTo>
                    <a:pt x="148" y="264"/>
                    <a:pt x="296" y="0"/>
                    <a:pt x="384" y="0"/>
                  </a:cubicBezTo>
                  <a:cubicBezTo>
                    <a:pt x="472" y="0"/>
                    <a:pt x="416" y="440"/>
                    <a:pt x="528" y="528"/>
                  </a:cubicBezTo>
                  <a:cubicBezTo>
                    <a:pt x="640" y="616"/>
                    <a:pt x="968" y="528"/>
                    <a:pt x="1056" y="528"/>
                  </a:cubicBezTo>
                </a:path>
              </a:pathLst>
            </a:custGeom>
            <a:noFill/>
            <a:ln w="9525">
              <a:solidFill>
                <a:schemeClr val="accent2"/>
              </a:solidFill>
              <a:round/>
              <a:headEnd/>
              <a:tailEnd/>
            </a:ln>
          </p:spPr>
          <p:txBody>
            <a:bodyPr wrap="none" anchor="ctr">
              <a:prstTxWarp prst="textNoShape">
                <a:avLst/>
              </a:prstTxWarp>
            </a:bodyPr>
            <a:lstStyle/>
            <a:p>
              <a:endParaRPr lang="en-US"/>
            </a:p>
          </p:txBody>
        </p:sp>
        <p:sp>
          <p:nvSpPr>
            <p:cNvPr id="54293" name="Oval 137"/>
            <p:cNvSpPr>
              <a:spLocks noChangeArrowheads="1"/>
            </p:cNvSpPr>
            <p:nvPr/>
          </p:nvSpPr>
          <p:spPr bwMode="auto">
            <a:xfrm>
              <a:off x="3955" y="1104"/>
              <a:ext cx="29" cy="29"/>
            </a:xfrm>
            <a:prstGeom prst="ellipse">
              <a:avLst/>
            </a:prstGeom>
            <a:solidFill>
              <a:srgbClr val="333300"/>
            </a:solidFill>
            <a:ln w="9525">
              <a:solidFill>
                <a:schemeClr val="accent2"/>
              </a:solidFill>
              <a:round/>
              <a:headEnd/>
              <a:tailEnd/>
            </a:ln>
          </p:spPr>
          <p:txBody>
            <a:bodyPr wrap="none" anchor="ctr">
              <a:prstTxWarp prst="textNoShape">
                <a:avLst/>
              </a:prstTxWarp>
            </a:bodyPr>
            <a:lstStyle/>
            <a:p>
              <a:endParaRPr lang="en-US"/>
            </a:p>
          </p:txBody>
        </p:sp>
        <p:sp>
          <p:nvSpPr>
            <p:cNvPr id="54294" name="Oval 138"/>
            <p:cNvSpPr>
              <a:spLocks noChangeArrowheads="1"/>
            </p:cNvSpPr>
            <p:nvPr/>
          </p:nvSpPr>
          <p:spPr bwMode="auto">
            <a:xfrm>
              <a:off x="4675" y="1488"/>
              <a:ext cx="29" cy="29"/>
            </a:xfrm>
            <a:prstGeom prst="ellipse">
              <a:avLst/>
            </a:prstGeom>
            <a:solidFill>
              <a:srgbClr val="333300"/>
            </a:solidFill>
            <a:ln w="9525">
              <a:solidFill>
                <a:schemeClr val="accent2"/>
              </a:solidFill>
              <a:round/>
              <a:headEnd/>
              <a:tailEnd/>
            </a:ln>
          </p:spPr>
          <p:txBody>
            <a:bodyPr wrap="none" anchor="ctr">
              <a:prstTxWarp prst="textNoShape">
                <a:avLst/>
              </a:prstTxWarp>
            </a:bodyPr>
            <a:lstStyle/>
            <a:p>
              <a:endParaRPr lang="en-US"/>
            </a:p>
          </p:txBody>
        </p:sp>
        <p:sp>
          <p:nvSpPr>
            <p:cNvPr id="54295" name="Oval 139"/>
            <p:cNvSpPr>
              <a:spLocks noChangeArrowheads="1"/>
            </p:cNvSpPr>
            <p:nvPr/>
          </p:nvSpPr>
          <p:spPr bwMode="auto">
            <a:xfrm>
              <a:off x="4195" y="1296"/>
              <a:ext cx="29" cy="29"/>
            </a:xfrm>
            <a:prstGeom prst="ellipse">
              <a:avLst/>
            </a:prstGeom>
            <a:solidFill>
              <a:srgbClr val="333300"/>
            </a:solidFill>
            <a:ln w="9525">
              <a:solidFill>
                <a:schemeClr val="accent2"/>
              </a:solidFill>
              <a:round/>
              <a:headEnd/>
              <a:tailEnd/>
            </a:ln>
          </p:spPr>
          <p:txBody>
            <a:bodyPr wrap="none" anchor="ctr">
              <a:prstTxWarp prst="textNoShape">
                <a:avLst/>
              </a:prstTxWarp>
            </a:bodyPr>
            <a:lstStyle/>
            <a:p>
              <a:endParaRPr lang="en-US"/>
            </a:p>
          </p:txBody>
        </p:sp>
        <p:sp>
          <p:nvSpPr>
            <p:cNvPr id="54296" name="Oval 140"/>
            <p:cNvSpPr>
              <a:spLocks noChangeArrowheads="1"/>
            </p:cNvSpPr>
            <p:nvPr/>
          </p:nvSpPr>
          <p:spPr bwMode="auto">
            <a:xfrm>
              <a:off x="4176" y="1056"/>
              <a:ext cx="29" cy="29"/>
            </a:xfrm>
            <a:prstGeom prst="ellipse">
              <a:avLst/>
            </a:prstGeom>
            <a:solidFill>
              <a:srgbClr val="333300"/>
            </a:solidFill>
            <a:ln w="9525">
              <a:solidFill>
                <a:schemeClr val="accent2"/>
              </a:solidFill>
              <a:round/>
              <a:headEnd/>
              <a:tailEnd/>
            </a:ln>
          </p:spPr>
          <p:txBody>
            <a:bodyPr wrap="none" anchor="ctr">
              <a:prstTxWarp prst="textNoShape">
                <a:avLst/>
              </a:prstTxWarp>
            </a:bodyPr>
            <a:lstStyle/>
            <a:p>
              <a:endParaRPr lang="en-US"/>
            </a:p>
          </p:txBody>
        </p:sp>
      </p:grpSp>
      <p:sp>
        <p:nvSpPr>
          <p:cNvPr id="54289" name="Text Box 142"/>
          <p:cNvSpPr txBox="1">
            <a:spLocks noChangeArrowheads="1"/>
          </p:cNvSpPr>
          <p:nvPr/>
        </p:nvSpPr>
        <p:spPr bwMode="auto">
          <a:xfrm>
            <a:off x="7620000" y="0"/>
            <a:ext cx="1005504" cy="461665"/>
          </a:xfrm>
          <a:prstGeom prst="rect">
            <a:avLst/>
          </a:prstGeom>
          <a:noFill/>
          <a:ln w="9525">
            <a:noFill/>
            <a:miter lim="800000"/>
            <a:headEnd/>
            <a:tailEnd/>
          </a:ln>
        </p:spPr>
        <p:txBody>
          <a:bodyPr wrap="none" anchor="ctr">
            <a:prstTxWarp prst="textNoShape">
              <a:avLst/>
            </a:prstTxWarp>
            <a:spAutoFit/>
          </a:bodyPr>
          <a:lstStyle/>
          <a:p>
            <a:r>
              <a:rPr lang="en-US" dirty="0">
                <a:solidFill>
                  <a:srgbClr val="000000"/>
                </a:solidFill>
                <a:effectLst>
                  <a:outerShdw blurRad="50800" dist="38100" dir="2700000">
                    <a:srgbClr val="000000">
                      <a:alpha val="43000"/>
                    </a:srgbClr>
                  </a:outerShdw>
                </a:effectLst>
                <a:latin typeface="Gill Sans"/>
                <a:ea typeface="ＭＳ Ｐゴシック" pitchFamily="-65" charset="-128"/>
                <a:cs typeface="Gill Sans"/>
              </a:rPr>
              <a:t>f</a:t>
            </a:r>
            <a:r>
              <a:rPr lang="en-US" dirty="0" smtClean="0">
                <a:solidFill>
                  <a:srgbClr val="000000"/>
                </a:solidFill>
                <a:effectLst>
                  <a:outerShdw blurRad="50800" dist="38100" dir="2700000">
                    <a:srgbClr val="000000">
                      <a:alpha val="43000"/>
                    </a:srgbClr>
                  </a:outerShdw>
                </a:effectLst>
                <a:latin typeface="Gill Sans"/>
                <a:ea typeface="ＭＳ Ｐゴシック" pitchFamily="-65" charset="-128"/>
                <a:cs typeface="Gill Sans"/>
              </a:rPr>
              <a:t>olding</a:t>
            </a:r>
            <a:endParaRPr lang="en-US" dirty="0">
              <a:solidFill>
                <a:srgbClr val="000000"/>
              </a:solidFill>
              <a:effectLst>
                <a:outerShdw blurRad="50800" dist="38100" dir="2700000">
                  <a:srgbClr val="000000">
                    <a:alpha val="43000"/>
                  </a:srgbClr>
                </a:outerShdw>
              </a:effectLst>
              <a:latin typeface="Gill Sans"/>
              <a:ea typeface="ＭＳ Ｐゴシック" pitchFamily="-65" charset="-128"/>
              <a:cs typeface="Gill Sans"/>
            </a:endParaRPr>
          </a:p>
        </p:txBody>
      </p:sp>
      <p:sp>
        <p:nvSpPr>
          <p:cNvPr id="74" name="Date Placeholder 73"/>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nodeType="clickEffect">
                                  <p:stCondLst>
                                    <p:cond delay="0"/>
                                  </p:stCondLst>
                                  <p:childTnLst>
                                    <p:animEffect transition="out" filter="blinds(horizontal)">
                                      <p:cBhvr>
                                        <p:cTn id="47" dur="500"/>
                                        <p:tgtEl>
                                          <p:spTgt spid="5"/>
                                        </p:tgtEl>
                                      </p:cBhvr>
                                    </p:animEffect>
                                    <p:set>
                                      <p:cBhvr>
                                        <p:cTn id="48" dur="1" fill="hold">
                                          <p:stCondLst>
                                            <p:cond delay="499"/>
                                          </p:stCondLst>
                                        </p:cTn>
                                        <p:tgtEl>
                                          <p:spTgt spid="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model selection</a:t>
            </a:r>
            <a:endParaRPr lang="en-US" dirty="0"/>
          </a:p>
        </p:txBody>
      </p:sp>
      <p:sp>
        <p:nvSpPr>
          <p:cNvPr id="3" name="Content Placeholder 2"/>
          <p:cNvSpPr>
            <a:spLocks noGrp="1"/>
          </p:cNvSpPr>
          <p:nvPr>
            <p:ph idx="1"/>
          </p:nvPr>
        </p:nvSpPr>
        <p:spPr>
          <a:xfrm>
            <a:off x="457200" y="914400"/>
            <a:ext cx="8229600" cy="4525963"/>
          </a:xfrm>
        </p:spPr>
        <p:txBody>
          <a:bodyPr>
            <a:normAutofit/>
          </a:bodyPr>
          <a:lstStyle/>
          <a:p>
            <a:r>
              <a:rPr lang="en-US" sz="2800" dirty="0" smtClean="0"/>
              <a:t>typically, one can optimize the marginal likelihood by calculating the derivatives and then use gradient based search</a:t>
            </a:r>
          </a:p>
          <a:p>
            <a:endParaRPr lang="en-US" sz="2800" dirty="0" smtClean="0"/>
          </a:p>
          <a:p>
            <a:endParaRPr lang="en-US" sz="2800" dirty="0"/>
          </a:p>
        </p:txBody>
      </p:sp>
      <p:sp>
        <p:nvSpPr>
          <p:cNvPr id="5" name="TextBox 4"/>
          <p:cNvSpPr txBox="1"/>
          <p:nvPr/>
        </p:nvSpPr>
        <p:spPr>
          <a:xfrm>
            <a:off x="5791200" y="2743200"/>
            <a:ext cx="3352800" cy="3785652"/>
          </a:xfrm>
          <a:prstGeom prst="rect">
            <a:avLst/>
          </a:prstGeom>
          <a:noFill/>
        </p:spPr>
        <p:txBody>
          <a:bodyPr wrap="square" rtlCol="0">
            <a:spAutoFit/>
          </a:bodyPr>
          <a:lstStyle/>
          <a:p>
            <a:r>
              <a:rPr lang="en-US" sz="2400" dirty="0" smtClean="0"/>
              <a:t>Fix all other parameters </a:t>
            </a:r>
          </a:p>
          <a:p>
            <a:endParaRPr lang="en-US" sz="2400" dirty="0" smtClean="0"/>
          </a:p>
          <a:p>
            <a:pPr>
              <a:buFont typeface="Arial"/>
              <a:buChar char="•"/>
            </a:pPr>
            <a:r>
              <a:rPr lang="en-US" sz="2400" dirty="0" smtClean="0"/>
              <a:t>Many local minima at high frequency (low period) </a:t>
            </a:r>
          </a:p>
          <a:p>
            <a:pPr>
              <a:buFont typeface="Arial"/>
              <a:buChar char="•"/>
            </a:pPr>
            <a:r>
              <a:rPr lang="en-US" sz="2400" dirty="0" smtClean="0"/>
              <a:t>Maximum is the correct answer.</a:t>
            </a:r>
          </a:p>
          <a:p>
            <a:pPr>
              <a:buFont typeface="Arial"/>
              <a:buChar char="•"/>
            </a:pPr>
            <a:r>
              <a:rPr lang="en-US" sz="2400" dirty="0" smtClean="0"/>
              <a:t>Steepest decent should not be the choice of maximization</a:t>
            </a:r>
            <a:endParaRPr lang="en-US" sz="2400" dirty="0"/>
          </a:p>
        </p:txBody>
      </p:sp>
      <p:pic>
        <p:nvPicPr>
          <p:cNvPr id="6" name="Picture 5" descr="s1.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 y="2514600"/>
            <a:ext cx="5194300" cy="3911600"/>
          </a:xfrm>
          <a:prstGeom prst="rect">
            <a:avLst/>
          </a:prstGeom>
        </p:spPr>
      </p:pic>
      <p:sp>
        <p:nvSpPr>
          <p:cNvPr id="7" name="Date Placeholder 6"/>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selection</a:t>
            </a:r>
            <a:endParaRPr lang="en-US" dirty="0"/>
          </a:p>
        </p:txBody>
      </p:sp>
      <p:sp>
        <p:nvSpPr>
          <p:cNvPr id="3" name="Content Placeholder 2"/>
          <p:cNvSpPr>
            <a:spLocks noGrp="1"/>
          </p:cNvSpPr>
          <p:nvPr>
            <p:ph idx="1"/>
          </p:nvPr>
        </p:nvSpPr>
        <p:spPr>
          <a:xfrm>
            <a:off x="457200" y="1219200"/>
            <a:ext cx="8229600" cy="5410200"/>
          </a:xfrm>
        </p:spPr>
        <p:txBody>
          <a:bodyPr>
            <a:normAutofit/>
          </a:bodyPr>
          <a:lstStyle/>
          <a:p>
            <a:r>
              <a:rPr lang="en-US" sz="2800" dirty="0" smtClean="0"/>
              <a:t>Two approaches:</a:t>
            </a:r>
          </a:p>
          <a:p>
            <a:pPr lvl="1"/>
            <a:r>
              <a:rPr lang="en-US" sz="2400" dirty="0" smtClean="0"/>
              <a:t>Maximum likelihood</a:t>
            </a:r>
          </a:p>
          <a:p>
            <a:endParaRPr lang="en-US" sz="2800" dirty="0" smtClean="0"/>
          </a:p>
          <a:p>
            <a:pPr>
              <a:buNone/>
            </a:pPr>
            <a:endParaRPr lang="en-US" sz="2800" dirty="0" smtClean="0"/>
          </a:p>
          <a:p>
            <a:pPr lvl="1"/>
            <a:endParaRPr lang="en-US" sz="2400" dirty="0" smtClean="0"/>
          </a:p>
          <a:p>
            <a:pPr lvl="1"/>
            <a:r>
              <a:rPr lang="en-US" sz="2400" dirty="0" smtClean="0"/>
              <a:t>Cross validation</a:t>
            </a:r>
          </a:p>
          <a:p>
            <a:pPr lvl="1">
              <a:buNone/>
            </a:pPr>
            <a:r>
              <a:rPr lang="en-US" sz="2400" dirty="0" smtClean="0"/>
              <a:t>Pick parameters (</a:t>
            </a:r>
            <a:r>
              <a:rPr lang="en-US" sz="2400" dirty="0" err="1" smtClean="0">
                <a:latin typeface="Symbol" charset="2"/>
                <a:cs typeface="Symbol" charset="2"/>
              </a:rPr>
              <a:t>q,s</a:t>
            </a:r>
            <a:r>
              <a:rPr lang="en-US" sz="2400" dirty="0" smtClean="0"/>
              <a:t>) and minimize the empirical loss of a hold out set. Typical leave-one-out (LOO) formulation:</a:t>
            </a:r>
          </a:p>
          <a:p>
            <a:pPr lvl="1">
              <a:buNone/>
            </a:pPr>
            <a:endParaRPr lang="en-US" sz="2400" dirty="0" smtClean="0"/>
          </a:p>
          <a:p>
            <a:pPr lvl="1">
              <a:buNone/>
            </a:pPr>
            <a:endParaRPr lang="en-US" sz="2400" dirty="0" smtClean="0"/>
          </a:p>
          <a:p>
            <a:pPr lvl="1">
              <a:buNone/>
            </a:pPr>
            <a:r>
              <a:rPr lang="en-US" sz="2400" dirty="0" smtClean="0"/>
              <a:t>where the subscript -1 mean all but the </a:t>
            </a:r>
            <a:r>
              <a:rPr lang="en-US" sz="2400" dirty="0" err="1" smtClean="0"/>
              <a:t>i</a:t>
            </a:r>
            <a:r>
              <a:rPr lang="en-US" sz="2400" i="1" baseline="30000" dirty="0" err="1" smtClean="0"/>
              <a:t>th</a:t>
            </a:r>
            <a:r>
              <a:rPr lang="en-US" sz="2400" dirty="0" smtClean="0"/>
              <a:t> sample. </a:t>
            </a:r>
            <a:endParaRPr lang="en-US" sz="2400" dirty="0"/>
          </a:p>
        </p:txBody>
      </p:sp>
      <p:pic>
        <p:nvPicPr>
          <p:cNvPr id="4" name="Picture 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992059" y="2209800"/>
            <a:ext cx="5628337" cy="667512"/>
          </a:xfrm>
          <a:prstGeom prst="rect">
            <a:avLst/>
          </a:prstGeom>
        </p:spPr>
      </p:pic>
      <p:pic>
        <p:nvPicPr>
          <p:cNvPr id="6" name="Picture 5"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001573" y="2971800"/>
            <a:ext cx="3459175" cy="237744"/>
          </a:xfrm>
          <a:prstGeom prst="rect">
            <a:avLst/>
          </a:prstGeom>
        </p:spPr>
      </p:pic>
      <p:pic>
        <p:nvPicPr>
          <p:cNvPr id="13" name="Picture 12"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914401" y="4978400"/>
            <a:ext cx="5542179" cy="704088"/>
          </a:xfrm>
          <a:prstGeom prst="rect">
            <a:avLst/>
          </a:prstGeom>
        </p:spPr>
      </p:pic>
      <p:sp>
        <p:nvSpPr>
          <p:cNvPr id="14" name="Date Placeholder 13"/>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Needs to compute the kernel matrix </a:t>
            </a:r>
            <a:r>
              <a:rPr lang="en-US" dirty="0" err="1" smtClean="0"/>
              <a:t>w.r.t</a:t>
            </a:r>
            <a:r>
              <a:rPr lang="en-US" dirty="0" smtClean="0"/>
              <a:t>. each frequency  and invert the corresponding kernel matrix, and therefore the total time complexity is O(N</a:t>
            </a:r>
            <a:r>
              <a:rPr lang="en-US" baseline="30000" dirty="0" smtClean="0"/>
              <a:t>3</a:t>
            </a:r>
            <a:r>
              <a:rPr lang="en-US" dirty="0" smtClean="0"/>
              <a:t>)</a:t>
            </a:r>
          </a:p>
          <a:p>
            <a:endParaRPr lang="en-US" dirty="0" smtClean="0"/>
          </a:p>
          <a:p>
            <a:r>
              <a:rPr lang="en-US" dirty="0" smtClean="0"/>
              <a:t>We do not iterate until convergence</a:t>
            </a:r>
          </a:p>
          <a:p>
            <a:endParaRPr lang="en-US" dirty="0" smtClean="0"/>
          </a:p>
          <a:p>
            <a:r>
              <a:rPr lang="en-US" dirty="0" smtClean="0"/>
              <a:t>Two level grid search for frequency</a:t>
            </a:r>
          </a:p>
          <a:p>
            <a:pPr>
              <a:buNone/>
            </a:pPr>
            <a:endParaRPr lang="en-US" dirty="0" smtClean="0"/>
          </a:p>
          <a:p>
            <a:r>
              <a:rPr lang="en-US" dirty="0" smtClean="0"/>
              <a:t>Sampling randomly and combining samples</a:t>
            </a:r>
          </a:p>
          <a:p>
            <a:endParaRPr lang="en-US" dirty="0" smtClean="0"/>
          </a:p>
          <a:p>
            <a:r>
              <a:rPr lang="en-US" dirty="0" smtClean="0"/>
              <a:t>Expanding the K matrix in the neighborhood and using either Sherman-</a:t>
            </a:r>
            <a:r>
              <a:rPr lang="en-US" dirty="0" err="1" smtClean="0"/>
              <a:t>Morisson</a:t>
            </a:r>
            <a:r>
              <a:rPr lang="en-US" dirty="0" smtClean="0"/>
              <a:t>-Woodbury or </a:t>
            </a:r>
            <a:r>
              <a:rPr lang="en-US" dirty="0" err="1" smtClean="0"/>
              <a:t>Cholesky</a:t>
            </a:r>
            <a:r>
              <a:rPr lang="en-US" dirty="0" smtClean="0"/>
              <a:t> factors</a:t>
            </a:r>
            <a:endParaRPr lang="en-US" dirty="0"/>
          </a:p>
        </p:txBody>
      </p:sp>
      <p:sp>
        <p:nvSpPr>
          <p:cNvPr id="4" name="Date Placeholder 3"/>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gp_sine1.eps"/>
          <p:cNvPicPr>
            <a:picLocks noGrp="1" noChangeAspect="1"/>
          </p:cNvPicPr>
          <p:nvPr>
            <p:ph idx="1"/>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 y="-228600"/>
            <a:ext cx="4827821" cy="3758184"/>
          </a:xfrm>
        </p:spPr>
      </p:pic>
      <p:pic>
        <p:nvPicPr>
          <p:cNvPr id="6" name="Picture 5" descr="gp_gp1.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0" y="3276600"/>
            <a:ext cx="4804330" cy="3739896"/>
          </a:xfrm>
          <a:prstGeom prst="rect">
            <a:avLst/>
          </a:prstGeom>
        </p:spPr>
      </p:pic>
      <p:sp>
        <p:nvSpPr>
          <p:cNvPr id="7" name="TextBox 6"/>
          <p:cNvSpPr txBox="1"/>
          <p:nvPr/>
        </p:nvSpPr>
        <p:spPr>
          <a:xfrm>
            <a:off x="4827823" y="1106269"/>
            <a:ext cx="4195267" cy="2031325"/>
          </a:xfrm>
          <a:prstGeom prst="rect">
            <a:avLst/>
          </a:prstGeom>
          <a:noFill/>
        </p:spPr>
        <p:txBody>
          <a:bodyPr wrap="none" rtlCol="0">
            <a:spAutoFit/>
          </a:bodyPr>
          <a:lstStyle/>
          <a:p>
            <a:r>
              <a:rPr lang="en-US" dirty="0" smtClean="0"/>
              <a:t>Data set 1: Harmonic</a:t>
            </a:r>
          </a:p>
          <a:p>
            <a:endParaRPr lang="en-US" dirty="0" smtClean="0"/>
          </a:p>
          <a:p>
            <a:endParaRPr lang="en-US" dirty="0" smtClean="0"/>
          </a:p>
          <a:p>
            <a:r>
              <a:rPr lang="en-US" dirty="0" smtClean="0"/>
              <a:t>where a, b∼Uniform(0, 5),ω∼Uniform(1, 4),</a:t>
            </a:r>
          </a:p>
          <a:p>
            <a:r>
              <a:rPr lang="en-US" dirty="0" err="1" smtClean="0"/>
              <a:t>φ</a:t>
            </a:r>
            <a:r>
              <a:rPr lang="en-US" baseline="-25000" dirty="0" err="1" smtClean="0"/>
              <a:t>i</a:t>
            </a:r>
            <a:r>
              <a:rPr lang="en-US" dirty="0" smtClean="0"/>
              <a:t>∼ N(0,1) and the noise level σ</a:t>
            </a:r>
            <a:r>
              <a:rPr lang="en-US" baseline="30000" dirty="0" smtClean="0"/>
              <a:t>2</a:t>
            </a:r>
            <a:r>
              <a:rPr lang="en-US" dirty="0" smtClean="0"/>
              <a:t> is set to </a:t>
            </a:r>
          </a:p>
          <a:p>
            <a:r>
              <a:rPr lang="en-US" dirty="0" smtClean="0"/>
              <a:t>be 0.1.</a:t>
            </a:r>
          </a:p>
          <a:p>
            <a:r>
              <a:rPr lang="en-US" dirty="0" smtClean="0"/>
              <a:t>Note this is the same as LS </a:t>
            </a:r>
            <a:endParaRPr lang="en-US" dirty="0"/>
          </a:p>
        </p:txBody>
      </p:sp>
      <p:sp>
        <p:nvSpPr>
          <p:cNvPr id="8" name="TextBox 7"/>
          <p:cNvSpPr txBox="1"/>
          <p:nvPr/>
        </p:nvSpPr>
        <p:spPr>
          <a:xfrm>
            <a:off x="4800600" y="3849469"/>
            <a:ext cx="3998698" cy="2031325"/>
          </a:xfrm>
          <a:prstGeom prst="rect">
            <a:avLst/>
          </a:prstGeom>
          <a:noFill/>
        </p:spPr>
        <p:txBody>
          <a:bodyPr wrap="none" rtlCol="0">
            <a:spAutoFit/>
          </a:bodyPr>
          <a:lstStyle/>
          <a:p>
            <a:r>
              <a:rPr lang="en-US" dirty="0" smtClean="0"/>
              <a:t>Data set 2: GP</a:t>
            </a:r>
          </a:p>
          <a:p>
            <a:endParaRPr lang="en-US" dirty="0" smtClean="0"/>
          </a:p>
          <a:p>
            <a:endParaRPr lang="en-US" dirty="0" smtClean="0"/>
          </a:p>
          <a:p>
            <a:r>
              <a:rPr lang="en-US" dirty="0" err="1" smtClean="0"/>
              <a:t>β,l</a:t>
            </a:r>
            <a:r>
              <a:rPr lang="en-US" dirty="0" smtClean="0"/>
              <a:t> uniformly in (0,3] and (0,3] </a:t>
            </a:r>
          </a:p>
          <a:p>
            <a:r>
              <a:rPr lang="en-US" dirty="0" smtClean="0"/>
              <a:t>noise level σ</a:t>
            </a:r>
            <a:r>
              <a:rPr lang="en-US" baseline="30000" dirty="0" smtClean="0"/>
              <a:t>2</a:t>
            </a:r>
            <a:r>
              <a:rPr lang="en-US" dirty="0" smtClean="0"/>
              <a:t> is set to be 0.1. </a:t>
            </a:r>
          </a:p>
          <a:p>
            <a:r>
              <a:rPr lang="en-US" dirty="0" smtClean="0"/>
              <a:t>period is drawn from a uniform (0.5,2.5].</a:t>
            </a:r>
          </a:p>
          <a:p>
            <a:r>
              <a:rPr lang="en-US" dirty="0" smtClean="0"/>
              <a:t>	</a:t>
            </a:r>
            <a:endParaRPr lang="en-US" dirty="0"/>
          </a:p>
        </p:txBody>
      </p:sp>
      <p:pic>
        <p:nvPicPr>
          <p:cNvPr id="11" name="Picture 10"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4948986" y="1600200"/>
            <a:ext cx="4118814" cy="246888"/>
          </a:xfrm>
          <a:prstGeom prst="rect">
            <a:avLst/>
          </a:prstGeom>
        </p:spPr>
      </p:pic>
      <p:pic>
        <p:nvPicPr>
          <p:cNvPr id="12" name="Picture 11"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4827823" y="4197096"/>
            <a:ext cx="3813349" cy="603504"/>
          </a:xfrm>
          <a:prstGeom prst="rect">
            <a:avLst/>
          </a:prstGeom>
        </p:spPr>
      </p:pic>
      <p:sp>
        <p:nvSpPr>
          <p:cNvPr id="9" name="Date Placeholder 8"/>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demo_sine.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90650" y="939800"/>
            <a:ext cx="6362700" cy="4978400"/>
          </a:xfrm>
          <a:prstGeom prst="rect">
            <a:avLst/>
          </a:prstGeom>
        </p:spPr>
      </p:pic>
      <p:sp>
        <p:nvSpPr>
          <p:cNvPr id="5" name="Date Placeholder 4"/>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demo_gp.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90650" y="939800"/>
            <a:ext cx="6362700" cy="4978400"/>
          </a:xfrm>
          <a:prstGeom prst="rect">
            <a:avLst/>
          </a:prstGeom>
        </p:spPr>
      </p:pic>
      <p:sp>
        <p:nvSpPr>
          <p:cNvPr id="14" name="Date Placeholder 13"/>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on OGLEII data</a:t>
            </a:r>
            <a:endParaRPr lang="en-US" dirty="0"/>
          </a:p>
        </p:txBody>
      </p:sp>
      <p:pic>
        <p:nvPicPr>
          <p:cNvPr id="4" name="Picture 3"/>
          <p:cNvPicPr>
            <a:picLocks noChangeAspect="1"/>
          </p:cNvPicPr>
          <p:nvPr/>
        </p:nvPicPr>
        <p:blipFill>
          <a:blip r:embed="rId2"/>
          <a:stretch>
            <a:fillRect/>
          </a:stretch>
        </p:blipFill>
        <p:spPr>
          <a:xfrm>
            <a:off x="152400" y="1905000"/>
            <a:ext cx="8780774" cy="4114800"/>
          </a:xfrm>
          <a:prstGeom prst="rect">
            <a:avLst/>
          </a:prstGeom>
        </p:spPr>
      </p:pic>
      <p:sp>
        <p:nvSpPr>
          <p:cNvPr id="5" name="Date Placeholder 4"/>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Period estimation is important for certain phenomena but also a must for classification </a:t>
            </a:r>
          </a:p>
          <a:p>
            <a:r>
              <a:rPr lang="en-US" dirty="0" smtClean="0"/>
              <a:t>Present new ideas that are promising </a:t>
            </a:r>
          </a:p>
          <a:p>
            <a:pPr lvl="1"/>
            <a:r>
              <a:rPr lang="en-US" dirty="0" err="1" smtClean="0"/>
              <a:t>Correntropy</a:t>
            </a:r>
            <a:r>
              <a:rPr lang="en-US" dirty="0" smtClean="0"/>
              <a:t> is fast but needs tuning, </a:t>
            </a:r>
          </a:p>
          <a:p>
            <a:pPr lvl="1"/>
            <a:r>
              <a:rPr lang="en-US" dirty="0" smtClean="0"/>
              <a:t>GP is slow but has the right </a:t>
            </a:r>
            <a:r>
              <a:rPr lang="en-US" dirty="0" smtClean="0"/>
              <a:t>framework (I DID NOT)</a:t>
            </a:r>
          </a:p>
          <a:p>
            <a:r>
              <a:rPr lang="en-US" dirty="0" smtClean="0"/>
              <a:t>Computational expense is now the biggest obstacle</a:t>
            </a:r>
          </a:p>
          <a:p>
            <a:r>
              <a:rPr lang="en-US" dirty="0" smtClean="0"/>
              <a:t>Better training sets</a:t>
            </a:r>
          </a:p>
        </p:txBody>
      </p:sp>
      <p:sp>
        <p:nvSpPr>
          <p:cNvPr id="4" name="Title 3"/>
          <p:cNvSpPr>
            <a:spLocks noGrp="1"/>
          </p:cNvSpPr>
          <p:nvPr>
            <p:ph type="title"/>
          </p:nvPr>
        </p:nvSpPr>
        <p:spPr/>
        <p:txBody>
          <a:bodyPr/>
          <a:lstStyle/>
          <a:p>
            <a:r>
              <a:rPr lang="en-US" dirty="0" smtClean="0"/>
              <a:t>Conclusions</a:t>
            </a:r>
            <a:endParaRPr lang="en-US" dirty="0"/>
          </a:p>
        </p:txBody>
      </p:sp>
      <p:sp>
        <p:nvSpPr>
          <p:cNvPr id="5" name="Date Placeholder 4"/>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Folding methods</a:t>
            </a:r>
            <a:br>
              <a:rPr lang="en-US" dirty="0" smtClean="0"/>
            </a:br>
            <a:r>
              <a:rPr lang="en-US" dirty="0" smtClean="0"/>
              <a:t>Phase Dispersion Minimization </a:t>
            </a:r>
            <a:endParaRPr lang="en-US" dirty="0"/>
          </a:p>
        </p:txBody>
      </p:sp>
      <p:sp>
        <p:nvSpPr>
          <p:cNvPr id="3" name="Content Placeholder 2"/>
          <p:cNvSpPr>
            <a:spLocks noGrp="1"/>
          </p:cNvSpPr>
          <p:nvPr>
            <p:ph idx="1"/>
          </p:nvPr>
        </p:nvSpPr>
        <p:spPr/>
        <p:txBody>
          <a:bodyPr>
            <a:normAutofit/>
          </a:bodyPr>
          <a:lstStyle/>
          <a:p>
            <a:r>
              <a:rPr lang="en-US" sz="2400" dirty="0" err="1" smtClean="0"/>
              <a:t>Stellingwerf</a:t>
            </a:r>
            <a:r>
              <a:rPr lang="en-US" sz="2400" dirty="0" smtClean="0"/>
              <a:t> 1978: Phase Dispersion Minimization (PDM) </a:t>
            </a:r>
          </a:p>
          <a:p>
            <a:pPr>
              <a:buNone/>
            </a:pPr>
            <a:r>
              <a:rPr lang="en-US" sz="2400" dirty="0" smtClean="0"/>
              <a:t>(where series X={x</a:t>
            </a:r>
            <a:r>
              <a:rPr lang="en-US" sz="2400" baseline="-25000" dirty="0" smtClean="0"/>
              <a:t>1</a:t>
            </a:r>
            <a:r>
              <a:rPr lang="en-US" sz="2400" dirty="0" smtClean="0"/>
              <a:t>, x</a:t>
            </a:r>
            <a:r>
              <a:rPr lang="en-US" sz="2400" baseline="-25000" dirty="0" smtClean="0"/>
              <a:t>2</a:t>
            </a:r>
            <a:r>
              <a:rPr lang="en-US" sz="2400" dirty="0" smtClean="0"/>
              <a:t>, …,</a:t>
            </a:r>
            <a:r>
              <a:rPr lang="en-US" sz="2400" dirty="0" err="1" smtClean="0"/>
              <a:t>x</a:t>
            </a:r>
            <a:r>
              <a:rPr lang="en-US" sz="2400" baseline="-25000" dirty="0" err="1" smtClean="0"/>
              <a:t>N</a:t>
            </a:r>
            <a:r>
              <a:rPr lang="en-US" sz="2400" dirty="0" smtClean="0"/>
              <a:t>}</a:t>
            </a:r>
          </a:p>
        </p:txBody>
      </p:sp>
      <p:pic>
        <p:nvPicPr>
          <p:cNvPr id="4" name="Picture 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219200" y="2590800"/>
            <a:ext cx="2819400" cy="685800"/>
          </a:xfrm>
          <a:prstGeom prst="rect">
            <a:avLst/>
          </a:prstGeom>
        </p:spPr>
      </p:pic>
      <p:pic>
        <p:nvPicPr>
          <p:cNvPr id="5" name="Picture 4"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054100" y="5029200"/>
            <a:ext cx="2984500" cy="825500"/>
          </a:xfrm>
          <a:prstGeom prst="rect">
            <a:avLst/>
          </a:prstGeom>
        </p:spPr>
      </p:pic>
      <p:sp>
        <p:nvSpPr>
          <p:cNvPr id="6" name="TextBox 5"/>
          <p:cNvSpPr txBox="1"/>
          <p:nvPr/>
        </p:nvSpPr>
        <p:spPr>
          <a:xfrm>
            <a:off x="685800" y="3524072"/>
            <a:ext cx="8132605" cy="1200328"/>
          </a:xfrm>
          <a:prstGeom prst="rect">
            <a:avLst/>
          </a:prstGeom>
          <a:noFill/>
        </p:spPr>
        <p:txBody>
          <a:bodyPr wrap="none" rtlCol="0">
            <a:spAutoFit/>
          </a:bodyPr>
          <a:lstStyle/>
          <a:p>
            <a:r>
              <a:rPr lang="en-US" sz="2400" dirty="0" smtClean="0"/>
              <a:t>For any subsample of </a:t>
            </a:r>
            <a:r>
              <a:rPr lang="en-US" sz="2400" dirty="0" err="1" smtClean="0"/>
              <a:t>x</a:t>
            </a:r>
            <a:r>
              <a:rPr lang="en-US" sz="2400" dirty="0" smtClean="0"/>
              <a:t> we define the variance exactly as above. </a:t>
            </a:r>
          </a:p>
          <a:p>
            <a:r>
              <a:rPr lang="en-US" sz="2400" dirty="0" smtClean="0"/>
              <a:t>If you choose M sub-samples and s</a:t>
            </a:r>
            <a:r>
              <a:rPr lang="en-US" sz="2400" baseline="-25000" dirty="0" smtClean="0"/>
              <a:t>j</a:t>
            </a:r>
            <a:r>
              <a:rPr lang="en-US" sz="2400" baseline="30000" dirty="0" smtClean="0"/>
              <a:t>2</a:t>
            </a:r>
            <a:r>
              <a:rPr lang="en-US" sz="2400" dirty="0" smtClean="0"/>
              <a:t> is the variance of sample </a:t>
            </a:r>
            <a:r>
              <a:rPr lang="en-US" sz="2400" dirty="0" err="1" smtClean="0"/>
              <a:t>j</a:t>
            </a:r>
            <a:r>
              <a:rPr lang="en-US" sz="2400" dirty="0" smtClean="0"/>
              <a:t> </a:t>
            </a:r>
          </a:p>
          <a:p>
            <a:r>
              <a:rPr lang="en-US" sz="2400" dirty="0" smtClean="0"/>
              <a:t>then the overall variance of all samples is</a:t>
            </a:r>
          </a:p>
        </p:txBody>
      </p:sp>
      <p:sp>
        <p:nvSpPr>
          <p:cNvPr id="7" name="Date Placeholder 6"/>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lstStyle/>
          <a:p>
            <a:r>
              <a:rPr lang="en-US" dirty="0" smtClean="0"/>
              <a:t>For a trial period P</a:t>
            </a:r>
            <a:r>
              <a:rPr lang="en-US" baseline="-25000" dirty="0" smtClean="0"/>
              <a:t>c</a:t>
            </a:r>
            <a:r>
              <a:rPr lang="en-US" dirty="0" smtClean="0"/>
              <a:t> we fold the </a:t>
            </a:r>
            <a:r>
              <a:rPr lang="en-US" dirty="0" err="1" smtClean="0"/>
              <a:t>lightcurve</a:t>
            </a:r>
            <a:endParaRPr lang="en-US" dirty="0" smtClean="0"/>
          </a:p>
          <a:p>
            <a:endParaRPr lang="en-US" dirty="0" smtClean="0"/>
          </a:p>
          <a:p>
            <a:endParaRPr lang="en-US" dirty="0" smtClean="0"/>
          </a:p>
          <a:p>
            <a:r>
              <a:rPr lang="en-US" dirty="0" smtClean="0"/>
              <a:t>Define the statistics</a:t>
            </a:r>
          </a:p>
          <a:p>
            <a:endParaRPr lang="en-US" dirty="0" smtClean="0"/>
          </a:p>
          <a:p>
            <a:endParaRPr lang="en-US" dirty="0" smtClean="0"/>
          </a:p>
          <a:p>
            <a:r>
              <a:rPr lang="en-US" dirty="0" smtClean="0"/>
              <a:t>Now if the P</a:t>
            </a:r>
            <a:r>
              <a:rPr lang="en-US" baseline="-25000" dirty="0" smtClean="0"/>
              <a:t>c</a:t>
            </a:r>
            <a:r>
              <a:rPr lang="en-US" dirty="0" smtClean="0"/>
              <a:t>  is not  the true period then </a:t>
            </a:r>
            <a:r>
              <a:rPr lang="en-US" dirty="0" smtClean="0">
                <a:latin typeface="Symbol" charset="2"/>
                <a:cs typeface="Symbol" charset="2"/>
              </a:rPr>
              <a:t>Q~1 </a:t>
            </a:r>
            <a:r>
              <a:rPr lang="en-US" dirty="0" smtClean="0">
                <a:latin typeface="+mj-lt"/>
                <a:cs typeface="Symbol" charset="2"/>
              </a:rPr>
              <a:t>if P</a:t>
            </a:r>
            <a:r>
              <a:rPr lang="en-US" baseline="-25000" dirty="0" smtClean="0">
                <a:latin typeface="+mj-lt"/>
                <a:cs typeface="Symbol" charset="2"/>
              </a:rPr>
              <a:t>c</a:t>
            </a:r>
            <a:r>
              <a:rPr lang="en-US" dirty="0" smtClean="0">
                <a:latin typeface="+mj-lt"/>
                <a:cs typeface="Symbol" charset="2"/>
              </a:rPr>
              <a:t> is the correct period then </a:t>
            </a:r>
            <a:r>
              <a:rPr lang="en-US" dirty="0" smtClean="0">
                <a:latin typeface="Symbol" charset="2"/>
                <a:cs typeface="Symbol" charset="2"/>
              </a:rPr>
              <a:t>Q </a:t>
            </a:r>
            <a:r>
              <a:rPr lang="en-US" dirty="0" smtClean="0"/>
              <a:t>is minimum.</a:t>
            </a:r>
          </a:p>
          <a:p>
            <a:r>
              <a:rPr lang="en-US" dirty="0" smtClean="0"/>
              <a:t>Sub-samples can be anything as long as they have similar </a:t>
            </a:r>
            <a:r>
              <a:rPr lang="en-US" dirty="0" err="1" smtClean="0">
                <a:latin typeface="Symbol" charset="2"/>
                <a:cs typeface="Symbol" charset="2"/>
              </a:rPr>
              <a:t>f</a:t>
            </a:r>
            <a:r>
              <a:rPr lang="en-US" baseline="-25000" dirty="0" err="1" smtClean="0">
                <a:latin typeface="+mj-lt"/>
                <a:cs typeface="Symbol" charset="2"/>
              </a:rPr>
              <a:t>i</a:t>
            </a:r>
            <a:r>
              <a:rPr lang="en-US" dirty="0" smtClean="0"/>
              <a:t>  </a:t>
            </a:r>
          </a:p>
        </p:txBody>
      </p:sp>
      <p:graphicFrame>
        <p:nvGraphicFramePr>
          <p:cNvPr id="64514" name="Object 2"/>
          <p:cNvGraphicFramePr>
            <a:graphicFrameLocks noChangeAspect="1"/>
          </p:cNvGraphicFramePr>
          <p:nvPr/>
        </p:nvGraphicFramePr>
        <p:xfrm>
          <a:off x="914400" y="1447800"/>
          <a:ext cx="3683000" cy="741362"/>
        </p:xfrm>
        <a:graphic>
          <a:graphicData uri="http://schemas.openxmlformats.org/presentationml/2006/ole">
            <p:oleObj spid="_x0000_s64514" name="Equation" r:id="rId3" imgW="1955800" imgH="393700" progId="Equation.3">
              <p:embed/>
            </p:oleObj>
          </a:graphicData>
        </a:graphic>
      </p:graphicFrame>
      <p:pic>
        <p:nvPicPr>
          <p:cNvPr id="5" name="Picture 4"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914400" y="3105150"/>
            <a:ext cx="1409700" cy="647700"/>
          </a:xfrm>
          <a:prstGeom prst="rect">
            <a:avLst/>
          </a:prstGeom>
        </p:spPr>
      </p:pic>
      <p:sp>
        <p:nvSpPr>
          <p:cNvPr id="6" name="Date Placeholder 5"/>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Folding_3.png"/>
          <p:cNvPicPr>
            <a:picLocks noChangeAspect="1"/>
          </p:cNvPicPr>
          <p:nvPr/>
        </p:nvPicPr>
        <p:blipFill>
          <a:blip r:embed="rId2"/>
          <a:stretch>
            <a:fillRect/>
          </a:stretch>
        </p:blipFill>
        <p:spPr>
          <a:xfrm>
            <a:off x="152400" y="5029200"/>
            <a:ext cx="5956275" cy="1865376"/>
          </a:xfrm>
          <a:prstGeom prst="rect">
            <a:avLst/>
          </a:prstGeom>
        </p:spPr>
      </p:pic>
      <p:pic>
        <p:nvPicPr>
          <p:cNvPr id="7" name="Picture 6" descr="Folding_2.png"/>
          <p:cNvPicPr>
            <a:picLocks noChangeAspect="1"/>
          </p:cNvPicPr>
          <p:nvPr/>
        </p:nvPicPr>
        <p:blipFill>
          <a:blip r:embed="rId3"/>
          <a:stretch>
            <a:fillRect/>
          </a:stretch>
        </p:blipFill>
        <p:spPr>
          <a:xfrm>
            <a:off x="152551" y="3276600"/>
            <a:ext cx="5956275" cy="1865376"/>
          </a:xfrm>
          <a:prstGeom prst="rect">
            <a:avLst/>
          </a:prstGeom>
        </p:spPr>
      </p:pic>
      <p:pic>
        <p:nvPicPr>
          <p:cNvPr id="8" name="Picture 7" descr="Folding_4.png"/>
          <p:cNvPicPr>
            <a:picLocks noChangeAspect="1"/>
          </p:cNvPicPr>
          <p:nvPr/>
        </p:nvPicPr>
        <p:blipFill>
          <a:blip r:embed="rId4"/>
          <a:stretch>
            <a:fillRect/>
          </a:stretch>
        </p:blipFill>
        <p:spPr>
          <a:xfrm>
            <a:off x="228601" y="1639824"/>
            <a:ext cx="5956275" cy="1865376"/>
          </a:xfrm>
          <a:prstGeom prst="rect">
            <a:avLst/>
          </a:prstGeom>
        </p:spPr>
      </p:pic>
      <p:pic>
        <p:nvPicPr>
          <p:cNvPr id="9" name="Picture 8" descr="Folding_5.png"/>
          <p:cNvPicPr>
            <a:picLocks noChangeAspect="1"/>
          </p:cNvPicPr>
          <p:nvPr/>
        </p:nvPicPr>
        <p:blipFill>
          <a:blip r:embed="rId5"/>
          <a:stretch>
            <a:fillRect/>
          </a:stretch>
        </p:blipFill>
        <p:spPr>
          <a:xfrm>
            <a:off x="228601" y="0"/>
            <a:ext cx="5956275" cy="1865376"/>
          </a:xfrm>
          <a:prstGeom prst="rect">
            <a:avLst/>
          </a:prstGeom>
        </p:spPr>
      </p:pic>
      <p:cxnSp>
        <p:nvCxnSpPr>
          <p:cNvPr id="11" name="Straight Arrow Connector 10"/>
          <p:cNvCxnSpPr/>
          <p:nvPr/>
        </p:nvCxnSpPr>
        <p:spPr>
          <a:xfrm rot="5400000" flipH="1" flipV="1">
            <a:off x="2816352" y="5885688"/>
            <a:ext cx="1487424" cy="1588"/>
          </a:xfrm>
          <a:prstGeom prst="straightConnector1">
            <a:avLst/>
          </a:prstGeom>
          <a:ln w="9525" cmpd="sng">
            <a:solidFill>
              <a:schemeClr val="accent2"/>
            </a:solidFill>
            <a:prstDash val="sysDot"/>
            <a:tailEnd type="non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477000" y="533400"/>
            <a:ext cx="886293" cy="369332"/>
          </a:xfrm>
          <a:prstGeom prst="rect">
            <a:avLst/>
          </a:prstGeom>
          <a:noFill/>
        </p:spPr>
        <p:txBody>
          <a:bodyPr wrap="none" rtlCol="0">
            <a:spAutoFit/>
          </a:bodyPr>
          <a:lstStyle/>
          <a:p>
            <a:r>
              <a:rPr lang="en-US" dirty="0" smtClean="0"/>
              <a:t>original </a:t>
            </a:r>
            <a:endParaRPr lang="en-US" dirty="0"/>
          </a:p>
        </p:txBody>
      </p:sp>
      <p:sp>
        <p:nvSpPr>
          <p:cNvPr id="15" name="TextBox 14"/>
          <p:cNvSpPr txBox="1"/>
          <p:nvPr/>
        </p:nvSpPr>
        <p:spPr>
          <a:xfrm>
            <a:off x="6248400" y="3352800"/>
            <a:ext cx="2686177" cy="923330"/>
          </a:xfrm>
          <a:prstGeom prst="rect">
            <a:avLst/>
          </a:prstGeom>
          <a:noFill/>
        </p:spPr>
        <p:txBody>
          <a:bodyPr wrap="none" rtlCol="0">
            <a:spAutoFit/>
          </a:bodyPr>
          <a:lstStyle/>
          <a:p>
            <a:r>
              <a:rPr lang="en-US" dirty="0" smtClean="0"/>
              <a:t>folded with correct period</a:t>
            </a:r>
          </a:p>
          <a:p>
            <a:r>
              <a:rPr lang="en-US" dirty="0" smtClean="0"/>
              <a:t>Red folded </a:t>
            </a:r>
            <a:r>
              <a:rPr lang="en-US" dirty="0" err="1" smtClean="0"/>
              <a:t>lighcurve</a:t>
            </a:r>
            <a:endParaRPr lang="en-US" dirty="0" smtClean="0"/>
          </a:p>
          <a:p>
            <a:r>
              <a:rPr lang="en-US" dirty="0" smtClean="0"/>
              <a:t>Blue smoothed </a:t>
            </a:r>
            <a:r>
              <a:rPr lang="en-US" dirty="0" err="1" smtClean="0"/>
              <a:t>lightcurve</a:t>
            </a:r>
            <a:endParaRPr lang="en-US" dirty="0"/>
          </a:p>
        </p:txBody>
      </p:sp>
      <p:sp>
        <p:nvSpPr>
          <p:cNvPr id="16" name="TextBox 15"/>
          <p:cNvSpPr txBox="1"/>
          <p:nvPr/>
        </p:nvSpPr>
        <p:spPr>
          <a:xfrm>
            <a:off x="6248400" y="1828800"/>
            <a:ext cx="2807454" cy="923330"/>
          </a:xfrm>
          <a:prstGeom prst="rect">
            <a:avLst/>
          </a:prstGeom>
          <a:noFill/>
        </p:spPr>
        <p:txBody>
          <a:bodyPr wrap="none" rtlCol="0">
            <a:spAutoFit/>
          </a:bodyPr>
          <a:lstStyle/>
          <a:p>
            <a:r>
              <a:rPr lang="en-US" dirty="0" smtClean="0"/>
              <a:t>folded with incorrect period</a:t>
            </a:r>
          </a:p>
          <a:p>
            <a:r>
              <a:rPr lang="en-US" dirty="0" smtClean="0"/>
              <a:t>Red folded </a:t>
            </a:r>
            <a:r>
              <a:rPr lang="en-US" dirty="0" err="1" smtClean="0"/>
              <a:t>lighcurve</a:t>
            </a:r>
            <a:endParaRPr lang="en-US" dirty="0" smtClean="0"/>
          </a:p>
          <a:p>
            <a:r>
              <a:rPr lang="en-US" dirty="0" smtClean="0"/>
              <a:t>Blue smoothed </a:t>
            </a:r>
            <a:r>
              <a:rPr lang="en-US" dirty="0" err="1" smtClean="0"/>
              <a:t>lightcurve</a:t>
            </a:r>
            <a:endParaRPr lang="en-US" dirty="0"/>
          </a:p>
        </p:txBody>
      </p:sp>
      <p:sp>
        <p:nvSpPr>
          <p:cNvPr id="10" name="Date Placeholder 9"/>
          <p:cNvSpPr>
            <a:spLocks noGrp="1"/>
          </p:cNvSpPr>
          <p:nvPr>
            <p:ph type="dt" sz="half" idx="10"/>
          </p:nvPr>
        </p:nvSpPr>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err="1" smtClean="0"/>
              <a:t>Peridiograms</a:t>
            </a:r>
            <a:endParaRPr lang="en-US" dirty="0"/>
          </a:p>
        </p:txBody>
      </p:sp>
      <p:sp>
        <p:nvSpPr>
          <p:cNvPr id="3" name="Content Placeholder 2"/>
          <p:cNvSpPr>
            <a:spLocks noGrp="1"/>
          </p:cNvSpPr>
          <p:nvPr>
            <p:ph idx="1"/>
          </p:nvPr>
        </p:nvSpPr>
        <p:spPr>
          <a:xfrm>
            <a:off x="457200" y="1096962"/>
            <a:ext cx="8229600" cy="5257800"/>
          </a:xfrm>
        </p:spPr>
        <p:txBody>
          <a:bodyPr>
            <a:normAutofit lnSpcReduction="10000"/>
          </a:bodyPr>
          <a:lstStyle/>
          <a:p>
            <a:r>
              <a:rPr lang="en-US" dirty="0" smtClean="0"/>
              <a:t>The Lomb–</a:t>
            </a:r>
            <a:r>
              <a:rPr lang="en-US" dirty="0" err="1" smtClean="0"/>
              <a:t>Scargle</a:t>
            </a:r>
            <a:r>
              <a:rPr lang="en-US" dirty="0" smtClean="0"/>
              <a:t> (LS) </a:t>
            </a:r>
            <a:r>
              <a:rPr lang="en-US" dirty="0" err="1" smtClean="0"/>
              <a:t>periodograms</a:t>
            </a:r>
            <a:r>
              <a:rPr lang="en-US" dirty="0" smtClean="0"/>
              <a:t> method  chooses </a:t>
            </a:r>
            <a:r>
              <a:rPr lang="en-US" dirty="0" err="1" smtClean="0"/>
              <a:t>w</a:t>
            </a:r>
            <a:r>
              <a:rPr lang="en-US" dirty="0" smtClean="0"/>
              <a:t> to maximize for time series {</a:t>
            </a:r>
            <a:r>
              <a:rPr lang="en-US" dirty="0" err="1" smtClean="0"/>
              <a:t>x</a:t>
            </a:r>
            <a:r>
              <a:rPr lang="en-US" baseline="-25000" dirty="0" err="1" smtClean="0"/>
              <a:t>j</a:t>
            </a:r>
            <a:r>
              <a:rPr lang="en-US" dirty="0" smtClean="0"/>
              <a:t>, </a:t>
            </a:r>
            <a:r>
              <a:rPr lang="en-US" dirty="0" err="1" smtClean="0"/>
              <a:t>y</a:t>
            </a:r>
            <a:r>
              <a:rPr lang="en-US" baseline="-25000" dirty="0" err="1" smtClean="0"/>
              <a:t>j</a:t>
            </a:r>
            <a:r>
              <a:rPr lang="en-US" dirty="0" smtClean="0"/>
              <a:t>} the </a:t>
            </a:r>
            <a:r>
              <a:rPr lang="en-US" dirty="0" err="1" smtClean="0"/>
              <a:t>periodogram</a:t>
            </a:r>
            <a:r>
              <a:rPr lang="en-US" dirty="0" smtClean="0"/>
              <a:t> defined as:</a:t>
            </a:r>
          </a:p>
          <a:p>
            <a:pPr>
              <a:buNone/>
            </a:pPr>
            <a:endParaRPr lang="en-US" dirty="0" smtClean="0"/>
          </a:p>
          <a:p>
            <a:endParaRPr lang="en-US" dirty="0" smtClean="0"/>
          </a:p>
          <a:p>
            <a:r>
              <a:rPr lang="en-US" dirty="0" smtClean="0"/>
              <a:t>where </a:t>
            </a:r>
            <a:r>
              <a:rPr lang="en-US" dirty="0" err="1" smtClean="0">
                <a:latin typeface="Symbol" charset="2"/>
                <a:cs typeface="Symbol" charset="2"/>
              </a:rPr>
              <a:t>h</a:t>
            </a:r>
            <a:r>
              <a:rPr lang="en-US" baseline="-25000" dirty="0" err="1" smtClean="0"/>
              <a:t>j</a:t>
            </a:r>
            <a:r>
              <a:rPr lang="en-US" dirty="0" smtClean="0"/>
              <a:t>=</a:t>
            </a:r>
            <a:r>
              <a:rPr lang="en-US" dirty="0" err="1" smtClean="0"/>
              <a:t>w(x</a:t>
            </a:r>
            <a:r>
              <a:rPr lang="en-US" baseline="-25000" dirty="0" err="1" smtClean="0"/>
              <a:t>j</a:t>
            </a:r>
            <a:r>
              <a:rPr lang="en-US" dirty="0" err="1" smtClean="0"/>
              <a:t>-</a:t>
            </a:r>
            <a:r>
              <a:rPr lang="en-US" dirty="0" err="1" smtClean="0">
                <a:latin typeface="Symbol" charset="2"/>
                <a:cs typeface="Symbol" charset="2"/>
              </a:rPr>
              <a:t>t</a:t>
            </a:r>
            <a:r>
              <a:rPr lang="en-US" dirty="0" smtClean="0"/>
              <a:t>). And the phase </a:t>
            </a:r>
            <a:r>
              <a:rPr lang="en-US" dirty="0" err="1" smtClean="0">
                <a:latin typeface="Symbol" charset="2"/>
                <a:cs typeface="Symbol" charset="2"/>
              </a:rPr>
              <a:t>t</a:t>
            </a:r>
            <a:r>
              <a:rPr lang="en-US" dirty="0" smtClean="0">
                <a:latin typeface="Symbol" charset="2"/>
                <a:cs typeface="Symbol" charset="2"/>
              </a:rPr>
              <a:t> (</a:t>
            </a:r>
            <a:r>
              <a:rPr lang="en-US" dirty="0" smtClean="0">
                <a:latin typeface="+mj-lt"/>
                <a:cs typeface="Symbol" charset="2"/>
              </a:rPr>
              <a:t>depends on </a:t>
            </a:r>
            <a:r>
              <a:rPr lang="en-US" dirty="0" err="1" smtClean="0">
                <a:latin typeface="+mj-lt"/>
                <a:cs typeface="Symbol" charset="2"/>
              </a:rPr>
              <a:t>w</a:t>
            </a:r>
            <a:r>
              <a:rPr lang="en-US" dirty="0" smtClean="0">
                <a:latin typeface="+mj-lt"/>
                <a:cs typeface="Symbol" charset="2"/>
              </a:rPr>
              <a:t>): </a:t>
            </a:r>
            <a:endParaRPr lang="en-US" dirty="0" smtClean="0">
              <a:latin typeface="Symbol" charset="2"/>
              <a:cs typeface="Symbol" charset="2"/>
            </a:endParaRPr>
          </a:p>
          <a:p>
            <a:endParaRPr lang="en-US" dirty="0" smtClean="0">
              <a:latin typeface="Symbol" charset="2"/>
              <a:cs typeface="Symbol" charset="2"/>
            </a:endParaRPr>
          </a:p>
          <a:p>
            <a:endParaRPr lang="en-US" dirty="0" smtClean="0">
              <a:latin typeface="Symbol" charset="2"/>
              <a:cs typeface="Symbol" charset="2"/>
            </a:endParaRPr>
          </a:p>
          <a:p>
            <a:r>
              <a:rPr lang="en-US" dirty="0" smtClean="0"/>
              <a:t>Fit harmonics using least-squares  </a:t>
            </a:r>
          </a:p>
        </p:txBody>
      </p:sp>
      <p:pic>
        <p:nvPicPr>
          <p:cNvPr id="6" name="Picture 5"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891956" y="2861754"/>
            <a:ext cx="7566244" cy="749808"/>
          </a:xfrm>
          <a:prstGeom prst="rect">
            <a:avLst/>
          </a:prstGeom>
        </p:spPr>
      </p:pic>
      <p:pic>
        <p:nvPicPr>
          <p:cNvPr id="7" name="Picture 6"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914400" y="4597400"/>
            <a:ext cx="4533900" cy="736600"/>
          </a:xfrm>
          <a:prstGeom prst="rect">
            <a:avLst/>
          </a:prstGeom>
        </p:spPr>
      </p:pic>
      <p:sp>
        <p:nvSpPr>
          <p:cNvPr id="8" name="Date Placeholder 7"/>
          <p:cNvSpPr>
            <a:spLocks noGrp="1"/>
          </p:cNvSpPr>
          <p:nvPr>
            <p:ph type="dt" sz="half" idx="10"/>
          </p:nvPr>
        </p:nvSpPr>
        <p:spPr>
          <a:xfrm>
            <a:off x="457200" y="6340475"/>
            <a:ext cx="2133600" cy="365125"/>
          </a:xfrm>
        </p:spPr>
        <p:txBody>
          <a:bodyPr/>
          <a:lstStyle/>
          <a:p>
            <a:r>
              <a:rPr lang="en-US" smtClean="0"/>
              <a:t>AAS-HEAD Sept 2011</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44198" y="1250950"/>
            <a:ext cx="4895002" cy="4692650"/>
          </a:xfrm>
          <a:prstGeom prst="rect">
            <a:avLst/>
          </a:prstGeom>
        </p:spPr>
      </p:pic>
      <p:sp>
        <p:nvSpPr>
          <p:cNvPr id="2" name="Title 1"/>
          <p:cNvSpPr>
            <a:spLocks noGrp="1"/>
          </p:cNvSpPr>
          <p:nvPr>
            <p:ph type="title"/>
          </p:nvPr>
        </p:nvSpPr>
        <p:spPr>
          <a:xfrm>
            <a:off x="457200" y="-228600"/>
            <a:ext cx="8229600" cy="1143000"/>
          </a:xfrm>
        </p:spPr>
        <p:txBody>
          <a:bodyPr/>
          <a:lstStyle/>
          <a:p>
            <a:r>
              <a:rPr lang="en-US" dirty="0" smtClean="0"/>
              <a:t>The Greeks</a:t>
            </a:r>
            <a:endParaRPr lang="en-US" dirty="0"/>
          </a:p>
        </p:txBody>
      </p:sp>
      <p:sp>
        <p:nvSpPr>
          <p:cNvPr id="3" name="Content Placeholder 2"/>
          <p:cNvSpPr>
            <a:spLocks noGrp="1"/>
          </p:cNvSpPr>
          <p:nvPr>
            <p:ph idx="1"/>
          </p:nvPr>
        </p:nvSpPr>
        <p:spPr>
          <a:xfrm>
            <a:off x="152400" y="762000"/>
            <a:ext cx="3715598" cy="3886200"/>
          </a:xfrm>
        </p:spPr>
        <p:txBody>
          <a:bodyPr>
            <a:noAutofit/>
          </a:bodyPr>
          <a:lstStyle/>
          <a:p>
            <a:r>
              <a:rPr lang="en-US" sz="2000" dirty="0" smtClean="0"/>
              <a:t>Euclid algorithm </a:t>
            </a:r>
          </a:p>
          <a:p>
            <a:pPr lvl="1"/>
            <a:r>
              <a:rPr lang="en-US" sz="1600" dirty="0" smtClean="0"/>
              <a:t>time of a regularly repeated events</a:t>
            </a:r>
          </a:p>
          <a:p>
            <a:pPr lvl="1"/>
            <a:r>
              <a:rPr lang="en-US" sz="1600" dirty="0" smtClean="0"/>
              <a:t>calculate the greatest common divisor (GCD) of two natural numbers (that’s period)</a:t>
            </a:r>
          </a:p>
          <a:p>
            <a:pPr lvl="1"/>
            <a:r>
              <a:rPr lang="en-US" sz="1600" dirty="0" smtClean="0"/>
              <a:t>147 and 217 have 7 as the largest common divisor</a:t>
            </a:r>
          </a:p>
          <a:p>
            <a:pPr lvl="1"/>
            <a:r>
              <a:rPr lang="en-US" sz="1600" dirty="0" smtClean="0"/>
              <a:t> based on fact that the greatest common divisor of two numbers does not change if the smaller number is subtracted from the larger number. 217 − 147 = 70. </a:t>
            </a:r>
          </a:p>
          <a:p>
            <a:pPr lvl="1"/>
            <a:r>
              <a:rPr lang="en-US" sz="1600" dirty="0" smtClean="0"/>
              <a:t>The GCD of 147 and 70 is 7 again.</a:t>
            </a:r>
          </a:p>
          <a:p>
            <a:pPr lvl="1">
              <a:buNone/>
            </a:pPr>
            <a:endParaRPr lang="en-US" sz="1600" dirty="0" smtClean="0"/>
          </a:p>
          <a:p>
            <a:pPr lvl="1">
              <a:buNone/>
            </a:pPr>
            <a:r>
              <a:rPr lang="en-US" sz="1600" dirty="0" smtClean="0">
                <a:latin typeface="Courier"/>
                <a:cs typeface="Courier"/>
              </a:rPr>
              <a:t> </a:t>
            </a:r>
            <a:endParaRPr lang="en-US" sz="1600" dirty="0">
              <a:latin typeface="Courier"/>
              <a:cs typeface="Courier"/>
            </a:endParaRPr>
          </a:p>
        </p:txBody>
      </p:sp>
      <p:pic>
        <p:nvPicPr>
          <p:cNvPr id="14338" name="Picture 2"/>
          <p:cNvPicPr>
            <a:picLocks noChangeAspect="1" noChangeArrowheads="1"/>
          </p:cNvPicPr>
          <p:nvPr/>
        </p:nvPicPr>
        <p:blipFill>
          <a:blip r:embed="rId3"/>
          <a:srcRect/>
          <a:stretch>
            <a:fillRect/>
          </a:stretch>
        </p:blipFill>
        <p:spPr bwMode="auto">
          <a:xfrm flipH="1">
            <a:off x="7620000" y="228600"/>
            <a:ext cx="1447800" cy="2500745"/>
          </a:xfrm>
          <a:prstGeom prst="rect">
            <a:avLst/>
          </a:prstGeom>
          <a:noFill/>
          <a:ln w="9525">
            <a:noFill/>
            <a:miter lim="800000"/>
            <a:headEnd/>
            <a:tailEnd/>
          </a:ln>
          <a:effectLst/>
        </p:spPr>
      </p:pic>
      <p:sp>
        <p:nvSpPr>
          <p:cNvPr id="6" name="TextBox 5"/>
          <p:cNvSpPr txBox="1"/>
          <p:nvPr/>
        </p:nvSpPr>
        <p:spPr>
          <a:xfrm>
            <a:off x="2057400" y="6858000"/>
            <a:ext cx="184666" cy="369332"/>
          </a:xfrm>
          <a:prstGeom prst="rect">
            <a:avLst/>
          </a:prstGeom>
          <a:noFill/>
        </p:spPr>
        <p:txBody>
          <a:bodyPr wrap="none" rtlCol="0">
            <a:spAutoFit/>
          </a:bodyPr>
          <a:lstStyle/>
          <a:p>
            <a:endParaRPr lang="en-US" dirty="0"/>
          </a:p>
        </p:txBody>
      </p:sp>
      <p:sp>
        <p:nvSpPr>
          <p:cNvPr id="7" name="TextBox 6"/>
          <p:cNvSpPr txBox="1"/>
          <p:nvPr/>
        </p:nvSpPr>
        <p:spPr>
          <a:xfrm>
            <a:off x="304800" y="5029200"/>
            <a:ext cx="3639398" cy="1569660"/>
          </a:xfrm>
          <a:prstGeom prst="rect">
            <a:avLst/>
          </a:prstGeom>
          <a:noFill/>
          <a:ln>
            <a:solidFill>
              <a:schemeClr val="tx2"/>
            </a:solidFill>
          </a:ln>
        </p:spPr>
        <p:txBody>
          <a:bodyPr wrap="square" rtlCol="0">
            <a:spAutoFit/>
          </a:bodyPr>
          <a:lstStyle/>
          <a:p>
            <a:pPr lvl="1">
              <a:buNone/>
            </a:pPr>
            <a:r>
              <a:rPr lang="en-US" sz="1600" dirty="0" smtClean="0">
                <a:latin typeface="Courier"/>
                <a:cs typeface="Courier"/>
              </a:rPr>
              <a:t>function </a:t>
            </a:r>
            <a:r>
              <a:rPr lang="en-US" sz="1600" dirty="0" err="1" smtClean="0">
                <a:latin typeface="Courier"/>
                <a:cs typeface="Courier"/>
              </a:rPr>
              <a:t>gcd(a</a:t>
            </a:r>
            <a:r>
              <a:rPr lang="en-US" sz="1600" dirty="0" smtClean="0">
                <a:latin typeface="Courier"/>
                <a:cs typeface="Courier"/>
              </a:rPr>
              <a:t>, </a:t>
            </a:r>
            <a:r>
              <a:rPr lang="en-US" sz="1600" dirty="0" err="1" smtClean="0">
                <a:latin typeface="Courier"/>
                <a:cs typeface="Courier"/>
              </a:rPr>
              <a:t>b</a:t>
            </a:r>
            <a:r>
              <a:rPr lang="en-US" sz="1600" dirty="0" smtClean="0">
                <a:latin typeface="Courier"/>
                <a:cs typeface="Courier"/>
              </a:rPr>
              <a:t>)</a:t>
            </a:r>
          </a:p>
          <a:p>
            <a:pPr lvl="1">
              <a:buNone/>
            </a:pPr>
            <a:r>
              <a:rPr lang="en-US" sz="1600" dirty="0" smtClean="0">
                <a:latin typeface="Courier"/>
                <a:cs typeface="Courier"/>
              </a:rPr>
              <a:t>    while </a:t>
            </a:r>
            <a:r>
              <a:rPr lang="en-US" sz="1600" dirty="0" err="1" smtClean="0">
                <a:latin typeface="Courier"/>
                <a:cs typeface="Courier"/>
              </a:rPr>
              <a:t>b</a:t>
            </a:r>
            <a:r>
              <a:rPr lang="en-US" sz="1600" dirty="0" smtClean="0">
                <a:latin typeface="Courier"/>
                <a:cs typeface="Courier"/>
              </a:rPr>
              <a:t> ≠ 0</a:t>
            </a:r>
          </a:p>
          <a:p>
            <a:pPr lvl="1">
              <a:buNone/>
            </a:pPr>
            <a:r>
              <a:rPr lang="en-US" sz="1600" dirty="0" smtClean="0">
                <a:latin typeface="Courier"/>
                <a:cs typeface="Courier"/>
              </a:rPr>
              <a:t>       </a:t>
            </a:r>
            <a:r>
              <a:rPr lang="en-US" sz="1600" dirty="0" err="1" smtClean="0">
                <a:latin typeface="Courier"/>
                <a:cs typeface="Courier"/>
              </a:rPr>
              <a:t>t</a:t>
            </a:r>
            <a:r>
              <a:rPr lang="en-US" sz="1600" dirty="0" smtClean="0">
                <a:latin typeface="Courier"/>
                <a:cs typeface="Courier"/>
              </a:rPr>
              <a:t> := </a:t>
            </a:r>
            <a:r>
              <a:rPr lang="en-US" sz="1600" dirty="0" err="1" smtClean="0">
                <a:latin typeface="Courier"/>
                <a:cs typeface="Courier"/>
              </a:rPr>
              <a:t>b</a:t>
            </a:r>
            <a:endParaRPr lang="en-US" sz="1600" dirty="0" smtClean="0">
              <a:latin typeface="Courier"/>
              <a:cs typeface="Courier"/>
            </a:endParaRPr>
          </a:p>
          <a:p>
            <a:pPr lvl="1">
              <a:buNone/>
            </a:pPr>
            <a:r>
              <a:rPr lang="en-US" sz="1600" dirty="0" smtClean="0">
                <a:latin typeface="Courier"/>
                <a:cs typeface="Courier"/>
              </a:rPr>
              <a:t>       </a:t>
            </a:r>
            <a:r>
              <a:rPr lang="en-US" sz="1600" dirty="0" err="1" smtClean="0">
                <a:latin typeface="Courier"/>
                <a:cs typeface="Courier"/>
              </a:rPr>
              <a:t>b</a:t>
            </a:r>
            <a:r>
              <a:rPr lang="en-US" sz="1600" dirty="0" smtClean="0">
                <a:latin typeface="Courier"/>
                <a:cs typeface="Courier"/>
              </a:rPr>
              <a:t> := a mod </a:t>
            </a:r>
            <a:r>
              <a:rPr lang="en-US" sz="1600" dirty="0" err="1" smtClean="0">
                <a:latin typeface="Courier"/>
                <a:cs typeface="Courier"/>
              </a:rPr>
              <a:t>b</a:t>
            </a:r>
            <a:endParaRPr lang="en-US" sz="1600" dirty="0" smtClean="0">
              <a:latin typeface="Courier"/>
              <a:cs typeface="Courier"/>
            </a:endParaRPr>
          </a:p>
          <a:p>
            <a:pPr lvl="1">
              <a:buNone/>
            </a:pPr>
            <a:r>
              <a:rPr lang="en-US" sz="1600" dirty="0" smtClean="0">
                <a:latin typeface="Courier"/>
                <a:cs typeface="Courier"/>
              </a:rPr>
              <a:t>       a := </a:t>
            </a:r>
            <a:r>
              <a:rPr lang="en-US" sz="1600" dirty="0" err="1" smtClean="0">
                <a:latin typeface="Courier"/>
                <a:cs typeface="Courier"/>
              </a:rPr>
              <a:t>t</a:t>
            </a:r>
            <a:endParaRPr lang="en-US" sz="1600" dirty="0" smtClean="0">
              <a:latin typeface="Courier"/>
              <a:cs typeface="Courier"/>
            </a:endParaRPr>
          </a:p>
          <a:p>
            <a:pPr lvl="1">
              <a:buNone/>
            </a:pPr>
            <a:r>
              <a:rPr lang="en-US" sz="1600" dirty="0" smtClean="0">
                <a:latin typeface="Courier"/>
                <a:cs typeface="Courier"/>
              </a:rPr>
              <a:t>    return a </a:t>
            </a:r>
          </a:p>
          <a:p>
            <a:endParaRPr lang="en-US" dirty="0"/>
          </a:p>
        </p:txBody>
      </p:sp>
      <p:sp>
        <p:nvSpPr>
          <p:cNvPr id="8" name="Date Placeholder 7"/>
          <p:cNvSpPr>
            <a:spLocks noGrp="1"/>
          </p:cNvSpPr>
          <p:nvPr>
            <p:ph type="dt" sz="half" idx="10"/>
          </p:nvPr>
        </p:nvSpPr>
        <p:spPr>
          <a:xfrm>
            <a:off x="457200" y="6492875"/>
            <a:ext cx="2133600" cy="365125"/>
          </a:xfrm>
        </p:spPr>
        <p:txBody>
          <a:bodyPr/>
          <a:lstStyle/>
          <a:p>
            <a:r>
              <a:rPr lang="en-US" smtClean="0"/>
              <a:t>AAS-HEAD Sept 2011</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7031</TotalTime>
  <Words>3348</Words>
  <Application>Microsoft Macintosh PowerPoint</Application>
  <PresentationFormat>On-screen Show (4:3)</PresentationFormat>
  <Paragraphs>343</Paragraphs>
  <Slides>47</Slides>
  <Notes>20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Equation</vt:lpstr>
      <vt:lpstr>Period finding in astronomical time series </vt:lpstr>
      <vt:lpstr>Motivation</vt:lpstr>
      <vt:lpstr>Motivation</vt:lpstr>
      <vt:lpstr>Slide 4</vt:lpstr>
      <vt:lpstr>Folding methods Phase Dispersion Minimization </vt:lpstr>
      <vt:lpstr>Slide 6</vt:lpstr>
      <vt:lpstr>Slide 7</vt:lpstr>
      <vt:lpstr>Peridiograms</vt:lpstr>
      <vt:lpstr>The Greeks</vt:lpstr>
      <vt:lpstr>Euclid algorithm finding periods </vt:lpstr>
      <vt:lpstr>Entropy Kernel work with Pablo Hujse, Pablo Estaves, Pablo Zegers and Jose Principe</vt:lpstr>
      <vt:lpstr>Kernel</vt:lpstr>
      <vt:lpstr>Gaussian Kernel aka Correntropy</vt:lpstr>
      <vt:lpstr>Spectral Density</vt:lpstr>
      <vt:lpstr>Examples</vt:lpstr>
      <vt:lpstr>Irregular sampling</vt:lpstr>
      <vt:lpstr>Information Potential </vt:lpstr>
      <vt:lpstr>MACHO variables</vt:lpstr>
      <vt:lpstr>Method</vt:lpstr>
      <vt:lpstr>Slide 20</vt:lpstr>
      <vt:lpstr>Parameters</vt:lpstr>
      <vt:lpstr>Other parameters</vt:lpstr>
      <vt:lpstr>Results RRLyrae and Cepheid</vt:lpstr>
      <vt:lpstr>Results EB</vt:lpstr>
      <vt:lpstr>2D Kernel </vt:lpstr>
      <vt:lpstr> Can we discriminate periodic from not-periodic ?</vt:lpstr>
      <vt:lpstr>Method</vt:lpstr>
      <vt:lpstr>Results</vt:lpstr>
      <vt:lpstr>Results</vt:lpstr>
      <vt:lpstr>False Positives (FP)</vt:lpstr>
      <vt:lpstr>Slide 31</vt:lpstr>
      <vt:lpstr>Computational aspects</vt:lpstr>
      <vt:lpstr>Slide 33</vt:lpstr>
      <vt:lpstr>Nonparametric Bayesian Estimation of Periodic Functions using GP work with  Yuyang Wang, Roni Khardon </vt:lpstr>
      <vt:lpstr>Gaussian Processes </vt:lpstr>
      <vt:lpstr>Problem definition</vt:lpstr>
      <vt:lpstr>the idea</vt:lpstr>
      <vt:lpstr>problem definition</vt:lpstr>
      <vt:lpstr>Model selection</vt:lpstr>
      <vt:lpstr>model selection</vt:lpstr>
      <vt:lpstr>model selection</vt:lpstr>
      <vt:lpstr>optimization</vt:lpstr>
      <vt:lpstr>Slide 43</vt:lpstr>
      <vt:lpstr>Slide 44</vt:lpstr>
      <vt:lpstr>Slide 45</vt:lpstr>
      <vt:lpstr>Results on OGLEII data</vt:lpstr>
      <vt:lpstr>Conclusions</vt:lpstr>
    </vt:vector>
  </TitlesOfParts>
  <Company>Harvard SEAS</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 finding in astronomical time series </dc:title>
  <dc:creator>Pavlos Protopapas</dc:creator>
  <cp:lastModifiedBy>Pavlos Protopapas</cp:lastModifiedBy>
  <cp:revision>212</cp:revision>
  <dcterms:created xsi:type="dcterms:W3CDTF">2011-09-07T14:43:56Z</dcterms:created>
  <dcterms:modified xsi:type="dcterms:W3CDTF">2011-09-07T22:56:39Z</dcterms:modified>
</cp:coreProperties>
</file>